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1" r:id="rId2"/>
    <p:sldId id="262" r:id="rId3"/>
    <p:sldId id="265" r:id="rId4"/>
    <p:sldId id="263" r:id="rId5"/>
    <p:sldId id="259" r:id="rId6"/>
    <p:sldId id="266" r:id="rId7"/>
    <p:sldId id="275" r:id="rId8"/>
    <p:sldId id="264" r:id="rId9"/>
    <p:sldId id="267" r:id="rId10"/>
    <p:sldId id="257" r:id="rId11"/>
    <p:sldId id="268" r:id="rId12"/>
    <p:sldId id="269" r:id="rId13"/>
    <p:sldId id="270" r:id="rId14"/>
    <p:sldId id="271" r:id="rId15"/>
    <p:sldId id="274" r:id="rId16"/>
    <p:sldId id="272" r:id="rId17"/>
    <p:sldId id="276" r:id="rId18"/>
    <p:sldId id="278" r:id="rId19"/>
    <p:sldId id="279" r:id="rId20"/>
    <p:sldId id="280" r:id="rId21"/>
    <p:sldId id="277" r:id="rId22"/>
    <p:sldId id="273" r:id="rId23"/>
    <p:sldId id="258"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6" d="100"/>
          <a:sy n="56" d="100"/>
        </p:scale>
        <p:origin x="-74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de-D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Click to edit Master subtitle style</a:t>
            </a:r>
            <a:endParaRPr lang="en-US"/>
          </a:p>
        </p:txBody>
      </p:sp>
      <p:sp>
        <p:nvSpPr>
          <p:cNvPr id="4" name="Date Placeholder 3"/>
          <p:cNvSpPr>
            <a:spLocks noGrp="1"/>
          </p:cNvSpPr>
          <p:nvPr>
            <p:ph type="dt" sz="half" idx="10"/>
          </p:nvPr>
        </p:nvSpPr>
        <p:spPr/>
        <p:txBody>
          <a:bodyPr/>
          <a:lstStyle/>
          <a:p>
            <a:fld id="{24A808A1-71AA-E84B-A5A9-ADFCF4289458}" type="datetimeFigureOut">
              <a:rPr lang="en-US" smtClean="0"/>
              <a:t>5/11/11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A7AA4-3124-3641-A6C3-43A5A65277CA}" type="slidenum">
              <a:rPr lang="en-US" smtClean="0"/>
              <a:t>‹#›</a:t>
            </a:fld>
            <a:endParaRPr lang="en-US"/>
          </a:p>
        </p:txBody>
      </p:sp>
    </p:spTree>
    <p:extLst>
      <p:ext uri="{BB962C8B-B14F-4D97-AF65-F5344CB8AC3E}">
        <p14:creationId xmlns:p14="http://schemas.microsoft.com/office/powerpoint/2010/main" val="3413244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en-US"/>
          </a:p>
        </p:txBody>
      </p:sp>
      <p:sp>
        <p:nvSpPr>
          <p:cNvPr id="4" name="Date Placeholder 3"/>
          <p:cNvSpPr>
            <a:spLocks noGrp="1"/>
          </p:cNvSpPr>
          <p:nvPr>
            <p:ph type="dt" sz="half" idx="10"/>
          </p:nvPr>
        </p:nvSpPr>
        <p:spPr/>
        <p:txBody>
          <a:bodyPr/>
          <a:lstStyle/>
          <a:p>
            <a:fld id="{24A808A1-71AA-E84B-A5A9-ADFCF4289458}" type="datetimeFigureOut">
              <a:rPr lang="en-US" smtClean="0"/>
              <a:t>5/11/11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A7AA4-3124-3641-A6C3-43A5A65277CA}" type="slidenum">
              <a:rPr lang="en-US" smtClean="0"/>
              <a:t>‹#›</a:t>
            </a:fld>
            <a:endParaRPr lang="en-US"/>
          </a:p>
        </p:txBody>
      </p:sp>
    </p:spTree>
    <p:extLst>
      <p:ext uri="{BB962C8B-B14F-4D97-AF65-F5344CB8AC3E}">
        <p14:creationId xmlns:p14="http://schemas.microsoft.com/office/powerpoint/2010/main" val="3181090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de-D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en-US"/>
          </a:p>
        </p:txBody>
      </p:sp>
      <p:sp>
        <p:nvSpPr>
          <p:cNvPr id="4" name="Date Placeholder 3"/>
          <p:cNvSpPr>
            <a:spLocks noGrp="1"/>
          </p:cNvSpPr>
          <p:nvPr>
            <p:ph type="dt" sz="half" idx="10"/>
          </p:nvPr>
        </p:nvSpPr>
        <p:spPr/>
        <p:txBody>
          <a:bodyPr/>
          <a:lstStyle/>
          <a:p>
            <a:fld id="{24A808A1-71AA-E84B-A5A9-ADFCF4289458}" type="datetimeFigureOut">
              <a:rPr lang="en-US" smtClean="0"/>
              <a:t>5/11/11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A7AA4-3124-3641-A6C3-43A5A65277CA}" type="slidenum">
              <a:rPr lang="en-US" smtClean="0"/>
              <a:t>‹#›</a:t>
            </a:fld>
            <a:endParaRPr lang="en-US"/>
          </a:p>
        </p:txBody>
      </p:sp>
    </p:spTree>
    <p:extLst>
      <p:ext uri="{BB962C8B-B14F-4D97-AF65-F5344CB8AC3E}">
        <p14:creationId xmlns:p14="http://schemas.microsoft.com/office/powerpoint/2010/main" val="4082505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Click to edit Master title style</a:t>
            </a:r>
            <a:endParaRPr lang="en-US"/>
          </a:p>
        </p:txBody>
      </p:sp>
      <p:sp>
        <p:nvSpPr>
          <p:cNvPr id="3" name="Content Placeholder 2"/>
          <p:cNvSpPr>
            <a:spLocks noGrp="1"/>
          </p:cNvSpPr>
          <p:nvPr>
            <p:ph idx="1"/>
          </p:nvPr>
        </p:nvSpPr>
        <p:spPr/>
        <p:txBody>
          <a:body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en-US"/>
          </a:p>
        </p:txBody>
      </p:sp>
      <p:sp>
        <p:nvSpPr>
          <p:cNvPr id="4" name="Date Placeholder 3"/>
          <p:cNvSpPr>
            <a:spLocks noGrp="1"/>
          </p:cNvSpPr>
          <p:nvPr>
            <p:ph type="dt" sz="half" idx="10"/>
          </p:nvPr>
        </p:nvSpPr>
        <p:spPr/>
        <p:txBody>
          <a:bodyPr/>
          <a:lstStyle/>
          <a:p>
            <a:fld id="{24A808A1-71AA-E84B-A5A9-ADFCF4289458}" type="datetimeFigureOut">
              <a:rPr lang="en-US" smtClean="0"/>
              <a:t>5/11/11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A7AA4-3124-3641-A6C3-43A5A65277CA}" type="slidenum">
              <a:rPr lang="en-US" smtClean="0"/>
              <a:t>‹#›</a:t>
            </a:fld>
            <a:endParaRPr lang="en-US"/>
          </a:p>
        </p:txBody>
      </p:sp>
    </p:spTree>
    <p:extLst>
      <p:ext uri="{BB962C8B-B14F-4D97-AF65-F5344CB8AC3E}">
        <p14:creationId xmlns:p14="http://schemas.microsoft.com/office/powerpoint/2010/main" val="1525954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de-D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Click to edit Master text styles</a:t>
            </a:r>
          </a:p>
        </p:txBody>
      </p:sp>
      <p:sp>
        <p:nvSpPr>
          <p:cNvPr id="4" name="Date Placeholder 3"/>
          <p:cNvSpPr>
            <a:spLocks noGrp="1"/>
          </p:cNvSpPr>
          <p:nvPr>
            <p:ph type="dt" sz="half" idx="10"/>
          </p:nvPr>
        </p:nvSpPr>
        <p:spPr/>
        <p:txBody>
          <a:bodyPr/>
          <a:lstStyle/>
          <a:p>
            <a:fld id="{24A808A1-71AA-E84B-A5A9-ADFCF4289458}" type="datetimeFigureOut">
              <a:rPr lang="en-US" smtClean="0"/>
              <a:t>5/11/11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A7AA4-3124-3641-A6C3-43A5A65277CA}" type="slidenum">
              <a:rPr lang="en-US" smtClean="0"/>
              <a:t>‹#›</a:t>
            </a:fld>
            <a:endParaRPr lang="en-US"/>
          </a:p>
        </p:txBody>
      </p:sp>
    </p:spTree>
    <p:extLst>
      <p:ext uri="{BB962C8B-B14F-4D97-AF65-F5344CB8AC3E}">
        <p14:creationId xmlns:p14="http://schemas.microsoft.com/office/powerpoint/2010/main" val="1916556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en-US"/>
          </a:p>
        </p:txBody>
      </p:sp>
      <p:sp>
        <p:nvSpPr>
          <p:cNvPr id="5" name="Date Placeholder 4"/>
          <p:cNvSpPr>
            <a:spLocks noGrp="1"/>
          </p:cNvSpPr>
          <p:nvPr>
            <p:ph type="dt" sz="half" idx="10"/>
          </p:nvPr>
        </p:nvSpPr>
        <p:spPr/>
        <p:txBody>
          <a:bodyPr/>
          <a:lstStyle/>
          <a:p>
            <a:fld id="{24A808A1-71AA-E84B-A5A9-ADFCF4289458}" type="datetimeFigureOut">
              <a:rPr lang="en-US" smtClean="0"/>
              <a:t>5/11/11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2A7AA4-3124-3641-A6C3-43A5A65277CA}" type="slidenum">
              <a:rPr lang="en-US" smtClean="0"/>
              <a:t>‹#›</a:t>
            </a:fld>
            <a:endParaRPr lang="en-US"/>
          </a:p>
        </p:txBody>
      </p:sp>
    </p:spTree>
    <p:extLst>
      <p:ext uri="{BB962C8B-B14F-4D97-AF65-F5344CB8AC3E}">
        <p14:creationId xmlns:p14="http://schemas.microsoft.com/office/powerpoint/2010/main" val="1833185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en-US"/>
          </a:p>
        </p:txBody>
      </p:sp>
      <p:sp>
        <p:nvSpPr>
          <p:cNvPr id="7" name="Date Placeholder 6"/>
          <p:cNvSpPr>
            <a:spLocks noGrp="1"/>
          </p:cNvSpPr>
          <p:nvPr>
            <p:ph type="dt" sz="half" idx="10"/>
          </p:nvPr>
        </p:nvSpPr>
        <p:spPr/>
        <p:txBody>
          <a:bodyPr/>
          <a:lstStyle/>
          <a:p>
            <a:fld id="{24A808A1-71AA-E84B-A5A9-ADFCF4289458}" type="datetimeFigureOut">
              <a:rPr lang="en-US" smtClean="0"/>
              <a:t>5/11/11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2A7AA4-3124-3641-A6C3-43A5A65277CA}" type="slidenum">
              <a:rPr lang="en-US" smtClean="0"/>
              <a:t>‹#›</a:t>
            </a:fld>
            <a:endParaRPr lang="en-US"/>
          </a:p>
        </p:txBody>
      </p:sp>
    </p:spTree>
    <p:extLst>
      <p:ext uri="{BB962C8B-B14F-4D97-AF65-F5344CB8AC3E}">
        <p14:creationId xmlns:p14="http://schemas.microsoft.com/office/powerpoint/2010/main" val="2640870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Click to edit Master title style</a:t>
            </a:r>
            <a:endParaRPr lang="en-US"/>
          </a:p>
        </p:txBody>
      </p:sp>
      <p:sp>
        <p:nvSpPr>
          <p:cNvPr id="3" name="Date Placeholder 2"/>
          <p:cNvSpPr>
            <a:spLocks noGrp="1"/>
          </p:cNvSpPr>
          <p:nvPr>
            <p:ph type="dt" sz="half" idx="10"/>
          </p:nvPr>
        </p:nvSpPr>
        <p:spPr/>
        <p:txBody>
          <a:bodyPr/>
          <a:lstStyle/>
          <a:p>
            <a:fld id="{24A808A1-71AA-E84B-A5A9-ADFCF4289458}" type="datetimeFigureOut">
              <a:rPr lang="en-US" smtClean="0"/>
              <a:t>5/11/11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2A7AA4-3124-3641-A6C3-43A5A65277CA}" type="slidenum">
              <a:rPr lang="en-US" smtClean="0"/>
              <a:t>‹#›</a:t>
            </a:fld>
            <a:endParaRPr lang="en-US"/>
          </a:p>
        </p:txBody>
      </p:sp>
    </p:spTree>
    <p:extLst>
      <p:ext uri="{BB962C8B-B14F-4D97-AF65-F5344CB8AC3E}">
        <p14:creationId xmlns:p14="http://schemas.microsoft.com/office/powerpoint/2010/main" val="3263795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A808A1-71AA-E84B-A5A9-ADFCF4289458}" type="datetimeFigureOut">
              <a:rPr lang="en-US" smtClean="0"/>
              <a:t>5/11/11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2A7AA4-3124-3641-A6C3-43A5A65277CA}" type="slidenum">
              <a:rPr lang="en-US" smtClean="0"/>
              <a:t>‹#›</a:t>
            </a:fld>
            <a:endParaRPr lang="en-US"/>
          </a:p>
        </p:txBody>
      </p:sp>
    </p:spTree>
    <p:extLst>
      <p:ext uri="{BB962C8B-B14F-4D97-AF65-F5344CB8AC3E}">
        <p14:creationId xmlns:p14="http://schemas.microsoft.com/office/powerpoint/2010/main" val="613000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de-D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Click to edit Master text styles</a:t>
            </a:r>
          </a:p>
        </p:txBody>
      </p:sp>
      <p:sp>
        <p:nvSpPr>
          <p:cNvPr id="5" name="Date Placeholder 4"/>
          <p:cNvSpPr>
            <a:spLocks noGrp="1"/>
          </p:cNvSpPr>
          <p:nvPr>
            <p:ph type="dt" sz="half" idx="10"/>
          </p:nvPr>
        </p:nvSpPr>
        <p:spPr/>
        <p:txBody>
          <a:bodyPr/>
          <a:lstStyle/>
          <a:p>
            <a:fld id="{24A808A1-71AA-E84B-A5A9-ADFCF4289458}" type="datetimeFigureOut">
              <a:rPr lang="en-US" smtClean="0"/>
              <a:t>5/11/11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2A7AA4-3124-3641-A6C3-43A5A65277CA}" type="slidenum">
              <a:rPr lang="en-US" smtClean="0"/>
              <a:t>‹#›</a:t>
            </a:fld>
            <a:endParaRPr lang="en-US"/>
          </a:p>
        </p:txBody>
      </p:sp>
    </p:spTree>
    <p:extLst>
      <p:ext uri="{BB962C8B-B14F-4D97-AF65-F5344CB8AC3E}">
        <p14:creationId xmlns:p14="http://schemas.microsoft.com/office/powerpoint/2010/main" val="1621298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de-D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Click to edit Master text styles</a:t>
            </a:r>
          </a:p>
        </p:txBody>
      </p:sp>
      <p:sp>
        <p:nvSpPr>
          <p:cNvPr id="5" name="Date Placeholder 4"/>
          <p:cNvSpPr>
            <a:spLocks noGrp="1"/>
          </p:cNvSpPr>
          <p:nvPr>
            <p:ph type="dt" sz="half" idx="10"/>
          </p:nvPr>
        </p:nvSpPr>
        <p:spPr/>
        <p:txBody>
          <a:bodyPr/>
          <a:lstStyle/>
          <a:p>
            <a:fld id="{24A808A1-71AA-E84B-A5A9-ADFCF4289458}" type="datetimeFigureOut">
              <a:rPr lang="en-US" smtClean="0"/>
              <a:t>5/11/11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2A7AA4-3124-3641-A6C3-43A5A65277CA}" type="slidenum">
              <a:rPr lang="en-US" smtClean="0"/>
              <a:t>‹#›</a:t>
            </a:fld>
            <a:endParaRPr lang="en-US"/>
          </a:p>
        </p:txBody>
      </p:sp>
    </p:spTree>
    <p:extLst>
      <p:ext uri="{BB962C8B-B14F-4D97-AF65-F5344CB8AC3E}">
        <p14:creationId xmlns:p14="http://schemas.microsoft.com/office/powerpoint/2010/main" val="258294197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A808A1-71AA-E84B-A5A9-ADFCF4289458}" type="datetimeFigureOut">
              <a:rPr lang="en-US" smtClean="0"/>
              <a:t>5/11/11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2A7AA4-3124-3641-A6C3-43A5A65277CA}" type="slidenum">
              <a:rPr lang="en-US" smtClean="0"/>
              <a:t>‹#›</a:t>
            </a:fld>
            <a:endParaRPr lang="en-US"/>
          </a:p>
        </p:txBody>
      </p:sp>
    </p:spTree>
    <p:extLst>
      <p:ext uri="{BB962C8B-B14F-4D97-AF65-F5344CB8AC3E}">
        <p14:creationId xmlns:p14="http://schemas.microsoft.com/office/powerpoint/2010/main" val="3657527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ibel-online.net/text/luther_1912/lukas/3/%2338"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0413"/>
            <a:ext cx="7772400" cy="1564951"/>
          </a:xfrm>
        </p:spPr>
        <p:txBody>
          <a:bodyPr/>
          <a:lstStyle/>
          <a:p>
            <a:r>
              <a:rPr lang="en-US" dirty="0" err="1" smtClean="0"/>
              <a:t>Einführung</a:t>
            </a:r>
            <a:r>
              <a:rPr lang="en-US" dirty="0" smtClean="0"/>
              <a:t> in die </a:t>
            </a:r>
            <a:r>
              <a:rPr lang="en-US" dirty="0" err="1" smtClean="0"/>
              <a:t>jüdische</a:t>
            </a:r>
            <a:r>
              <a:rPr lang="en-US" dirty="0" smtClean="0"/>
              <a:t> </a:t>
            </a:r>
            <a:r>
              <a:rPr lang="en-US" dirty="0" err="1" smtClean="0"/>
              <a:t>Literatur</a:t>
            </a:r>
            <a:r>
              <a:rPr lang="en-US" dirty="0" smtClean="0"/>
              <a:t> und </a:t>
            </a:r>
            <a:r>
              <a:rPr lang="en-US" dirty="0" err="1" smtClean="0"/>
              <a:t>Kultur</a:t>
            </a:r>
            <a:endParaRPr lang="en-US" dirty="0"/>
          </a:p>
        </p:txBody>
      </p:sp>
      <p:sp>
        <p:nvSpPr>
          <p:cNvPr id="3" name="Subtitle 2"/>
          <p:cNvSpPr>
            <a:spLocks noGrp="1"/>
          </p:cNvSpPr>
          <p:nvPr>
            <p:ph type="subTitle" idx="1"/>
          </p:nvPr>
        </p:nvSpPr>
        <p:spPr>
          <a:xfrm>
            <a:off x="685800" y="2880416"/>
            <a:ext cx="7772400" cy="3334025"/>
          </a:xfrm>
        </p:spPr>
        <p:txBody>
          <a:bodyPr>
            <a:normAutofit fontScale="92500" lnSpcReduction="20000"/>
          </a:bodyPr>
          <a:lstStyle/>
          <a:p>
            <a:r>
              <a:rPr lang="en-US" dirty="0" err="1" smtClean="0"/>
              <a:t>Treffen</a:t>
            </a:r>
            <a:r>
              <a:rPr lang="en-US" dirty="0" smtClean="0"/>
              <a:t> V: Kabbalah</a:t>
            </a:r>
          </a:p>
          <a:p>
            <a:r>
              <a:rPr lang="en-US" dirty="0" smtClean="0"/>
              <a:t> 11.05.11</a:t>
            </a:r>
          </a:p>
          <a:p>
            <a:endParaRPr lang="en-US" dirty="0" smtClean="0"/>
          </a:p>
          <a:p>
            <a:r>
              <a:rPr lang="en-US" dirty="0"/>
              <a:t>“</a:t>
            </a:r>
            <a:r>
              <a:rPr lang="en-US" dirty="0" err="1"/>
              <a:t>Wisse</a:t>
            </a:r>
            <a:r>
              <a:rPr lang="en-US" dirty="0"/>
              <a:t>, </a:t>
            </a:r>
            <a:r>
              <a:rPr lang="en-US" dirty="0" err="1"/>
              <a:t>daß</a:t>
            </a:r>
            <a:r>
              <a:rPr lang="en-US" dirty="0"/>
              <a:t> </a:t>
            </a:r>
            <a:r>
              <a:rPr lang="en-US" dirty="0" err="1"/>
              <a:t>wir</a:t>
            </a:r>
            <a:r>
              <a:rPr lang="en-US" dirty="0"/>
              <a:t> das </a:t>
            </a:r>
            <a:r>
              <a:rPr lang="en-US" dirty="0" err="1"/>
              <a:t>uns</a:t>
            </a:r>
            <a:r>
              <a:rPr lang="en-US" dirty="0"/>
              <a:t> </a:t>
            </a:r>
            <a:r>
              <a:rPr lang="en-US" dirty="0" err="1"/>
              <a:t>Verborgene</a:t>
            </a:r>
            <a:endParaRPr lang="en-US" dirty="0"/>
          </a:p>
          <a:p>
            <a:r>
              <a:rPr lang="en-US" dirty="0" err="1"/>
              <a:t>Aus</a:t>
            </a:r>
            <a:r>
              <a:rPr lang="en-US" dirty="0"/>
              <a:t> </a:t>
            </a:r>
            <a:r>
              <a:rPr lang="en-US" dirty="0" err="1"/>
              <a:t>dem</a:t>
            </a:r>
            <a:r>
              <a:rPr lang="en-US" dirty="0"/>
              <a:t> </a:t>
            </a:r>
            <a:r>
              <a:rPr lang="en-US" dirty="0" err="1"/>
              <a:t>uns</a:t>
            </a:r>
            <a:r>
              <a:rPr lang="en-US" dirty="0"/>
              <a:t> </a:t>
            </a:r>
            <a:r>
              <a:rPr lang="en-US" dirty="0" err="1"/>
              <a:t>Offenbarten</a:t>
            </a:r>
            <a:r>
              <a:rPr lang="en-US" dirty="0"/>
              <a:t> </a:t>
            </a:r>
            <a:r>
              <a:rPr lang="en-US" dirty="0" err="1"/>
              <a:t>verstehen</a:t>
            </a:r>
            <a:r>
              <a:rPr lang="en-US" dirty="0"/>
              <a:t> </a:t>
            </a:r>
            <a:r>
              <a:rPr lang="en-US" dirty="0" err="1"/>
              <a:t>muüssen</a:t>
            </a:r>
            <a:r>
              <a:rPr lang="en-US" dirty="0" smtClean="0"/>
              <a:t>”</a:t>
            </a:r>
          </a:p>
          <a:p>
            <a:r>
              <a:rPr lang="en-US" dirty="0" err="1" smtClean="0"/>
              <a:t>Menachem</a:t>
            </a:r>
            <a:r>
              <a:rPr lang="en-US" dirty="0" smtClean="0"/>
              <a:t> ben </a:t>
            </a:r>
            <a:r>
              <a:rPr lang="en-US" dirty="0" err="1" smtClean="0"/>
              <a:t>Salomo</a:t>
            </a:r>
            <a:r>
              <a:rPr lang="en-US" dirty="0" smtClean="0"/>
              <a:t> </a:t>
            </a:r>
            <a:r>
              <a:rPr lang="en-US" dirty="0" err="1" smtClean="0"/>
              <a:t>Recanati</a:t>
            </a:r>
            <a:endParaRPr lang="en-US" dirty="0" smtClean="0"/>
          </a:p>
          <a:p>
            <a:r>
              <a:rPr lang="en-US" dirty="0" smtClean="0"/>
              <a:t>(1250-1310)</a:t>
            </a:r>
          </a:p>
          <a:p>
            <a:endParaRPr lang="en-US" dirty="0"/>
          </a:p>
          <a:p>
            <a:endParaRPr lang="en-US" dirty="0"/>
          </a:p>
          <a:p>
            <a:endParaRPr lang="en-US" dirty="0"/>
          </a:p>
        </p:txBody>
      </p:sp>
    </p:spTree>
    <p:extLst>
      <p:ext uri="{BB962C8B-B14F-4D97-AF65-F5344CB8AC3E}">
        <p14:creationId xmlns:p14="http://schemas.microsoft.com/office/powerpoint/2010/main" val="120143740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5582"/>
            <a:ext cx="8229600" cy="819273"/>
          </a:xfrm>
        </p:spPr>
        <p:txBody>
          <a:bodyPr>
            <a:normAutofit/>
          </a:bodyPr>
          <a:lstStyle/>
          <a:p>
            <a:r>
              <a:rPr lang="en-US" sz="3200" dirty="0" err="1" smtClean="0"/>
              <a:t>Woher</a:t>
            </a:r>
            <a:r>
              <a:rPr lang="en-US" sz="3200" dirty="0" smtClean="0"/>
              <a:t> </a:t>
            </a:r>
            <a:r>
              <a:rPr lang="en-US" sz="3200" dirty="0" err="1" smtClean="0"/>
              <a:t>Zehn</a:t>
            </a:r>
            <a:r>
              <a:rPr lang="en-US" sz="3200" dirty="0" smtClean="0"/>
              <a:t> </a:t>
            </a:r>
            <a:r>
              <a:rPr lang="en-US" sz="3200" dirty="0" err="1" smtClean="0"/>
              <a:t>Sefirot</a:t>
            </a:r>
            <a:r>
              <a:rPr lang="en-US" sz="3200" dirty="0" smtClean="0"/>
              <a:t>?</a:t>
            </a:r>
            <a:endParaRPr lang="en-US" sz="3200" dirty="0"/>
          </a:p>
        </p:txBody>
      </p:sp>
      <p:sp>
        <p:nvSpPr>
          <p:cNvPr id="3" name="Content Placeholder 2"/>
          <p:cNvSpPr>
            <a:spLocks noGrp="1"/>
          </p:cNvSpPr>
          <p:nvPr>
            <p:ph idx="1"/>
          </p:nvPr>
        </p:nvSpPr>
        <p:spPr>
          <a:xfrm>
            <a:off x="457200" y="914856"/>
            <a:ext cx="8229600" cy="5211308"/>
          </a:xfrm>
        </p:spPr>
        <p:txBody>
          <a:bodyPr>
            <a:normAutofit lnSpcReduction="10000"/>
          </a:bodyPr>
          <a:lstStyle/>
          <a:p>
            <a:pPr marL="0" indent="0">
              <a:buNone/>
            </a:pPr>
            <a:endParaRPr lang="en-US" sz="2200" i="1" dirty="0" smtClean="0"/>
          </a:p>
          <a:p>
            <a:pPr marL="0" indent="0">
              <a:buNone/>
            </a:pPr>
            <a:r>
              <a:rPr lang="en-US" sz="2200" i="1" dirty="0" err="1" smtClean="0"/>
              <a:t>mAvot</a:t>
            </a:r>
            <a:r>
              <a:rPr lang="en-US" sz="2200" i="1" dirty="0" smtClean="0"/>
              <a:t> 5,1:</a:t>
            </a:r>
          </a:p>
          <a:p>
            <a:pPr marL="0" indent="0">
              <a:buNone/>
            </a:pPr>
            <a:r>
              <a:rPr lang="en-US" sz="2200" dirty="0"/>
              <a:t>	</a:t>
            </a:r>
            <a:r>
              <a:rPr lang="en-US" sz="2200" dirty="0" smtClean="0"/>
              <a:t>“By </a:t>
            </a:r>
            <a:r>
              <a:rPr lang="en-US" sz="2200" dirty="0"/>
              <a:t>ten divine sayings the world was created. Could it not have been created by one? What does this teach us? In order to emphasize the guilt of the wicked who destroy the world that was created with ten sayings and the merit of the righteous who preserve the world that was created with ten sayings</a:t>
            </a:r>
            <a:r>
              <a:rPr lang="en-US" sz="2200" dirty="0" smtClean="0"/>
              <a:t>.”</a:t>
            </a:r>
          </a:p>
          <a:p>
            <a:pPr marL="0" indent="0">
              <a:buNone/>
            </a:pPr>
            <a:endParaRPr lang="en-US" sz="2200" dirty="0" smtClean="0"/>
          </a:p>
          <a:p>
            <a:pPr marL="0" indent="0">
              <a:buNone/>
            </a:pPr>
            <a:r>
              <a:rPr lang="en-US" sz="2200" i="1" dirty="0" err="1" smtClean="0"/>
              <a:t>Sefer</a:t>
            </a:r>
            <a:r>
              <a:rPr lang="en-US" sz="2200" i="1" dirty="0" smtClean="0"/>
              <a:t> </a:t>
            </a:r>
            <a:r>
              <a:rPr lang="en-US" sz="2200" i="1" dirty="0" err="1" smtClean="0"/>
              <a:t>Yezirah</a:t>
            </a:r>
            <a:r>
              <a:rPr lang="en-US" sz="2200" i="1" dirty="0" smtClean="0"/>
              <a:t> 2:</a:t>
            </a:r>
            <a:endParaRPr lang="en-US" sz="2200" dirty="0" smtClean="0"/>
          </a:p>
          <a:p>
            <a:pPr marL="0" indent="0">
              <a:buNone/>
            </a:pPr>
            <a:r>
              <a:rPr lang="de-DE" sz="2200" dirty="0" smtClean="0"/>
              <a:t>	„Zehn </a:t>
            </a:r>
            <a:r>
              <a:rPr lang="de-DE" sz="2200" dirty="0"/>
              <a:t>überwesentliche Zahlen und zweiundzwanzig Buchstaben, deren Urgrund drei Mütter, sieben doppelte und zwölf einfache sind</a:t>
            </a:r>
            <a:r>
              <a:rPr lang="de-DE" sz="2200" dirty="0" smtClean="0"/>
              <a:t>.“</a:t>
            </a:r>
          </a:p>
          <a:p>
            <a:pPr marL="0" indent="0">
              <a:buNone/>
            </a:pPr>
            <a:endParaRPr lang="de-DE" sz="2200" dirty="0"/>
          </a:p>
          <a:p>
            <a:pPr marL="0" indent="0">
              <a:buNone/>
            </a:pPr>
            <a:r>
              <a:rPr lang="de-DE" sz="2200" i="1" dirty="0" smtClean="0"/>
              <a:t>Sefer </a:t>
            </a:r>
            <a:r>
              <a:rPr lang="de-DE" sz="2200" i="1" dirty="0" err="1" smtClean="0"/>
              <a:t>Bahir</a:t>
            </a:r>
            <a:r>
              <a:rPr lang="de-DE" sz="2200" i="1" dirty="0" smtClean="0"/>
              <a:t> 96:</a:t>
            </a:r>
            <a:r>
              <a:rPr lang="de-DE" sz="2200" dirty="0" smtClean="0"/>
              <a:t> </a:t>
            </a:r>
          </a:p>
          <a:p>
            <a:pPr marL="0" indent="0">
              <a:buNone/>
            </a:pPr>
            <a:r>
              <a:rPr lang="de-DE" sz="2200" dirty="0" smtClean="0"/>
              <a:t>	</a:t>
            </a:r>
            <a:r>
              <a:rPr lang="de-DE" sz="2200" dirty="0" err="1" smtClean="0"/>
              <a:t>What</a:t>
            </a:r>
            <a:r>
              <a:rPr lang="de-DE" sz="2200" dirty="0" smtClean="0"/>
              <a:t> </a:t>
            </a:r>
            <a:r>
              <a:rPr lang="de-DE" sz="2200" dirty="0" err="1" smtClean="0"/>
              <a:t>are</a:t>
            </a:r>
            <a:r>
              <a:rPr lang="de-DE" sz="2200" dirty="0" smtClean="0"/>
              <a:t> </a:t>
            </a:r>
            <a:r>
              <a:rPr lang="de-DE" sz="2200" dirty="0" err="1" smtClean="0"/>
              <a:t>the</a:t>
            </a:r>
            <a:r>
              <a:rPr lang="de-DE" sz="2200" dirty="0" smtClean="0"/>
              <a:t> </a:t>
            </a:r>
            <a:r>
              <a:rPr lang="de-DE" sz="2200" dirty="0" err="1" smtClean="0"/>
              <a:t>ten</a:t>
            </a:r>
            <a:r>
              <a:rPr lang="de-DE" sz="2200" dirty="0" smtClean="0"/>
              <a:t> </a:t>
            </a:r>
            <a:r>
              <a:rPr lang="de-DE" sz="2200" dirty="0" err="1" smtClean="0"/>
              <a:t>utterances</a:t>
            </a:r>
            <a:r>
              <a:rPr lang="de-DE" sz="2200" dirty="0" smtClean="0"/>
              <a:t>?  The </a:t>
            </a:r>
            <a:r>
              <a:rPr lang="de-DE" sz="2200" dirty="0" err="1" smtClean="0"/>
              <a:t>first</a:t>
            </a:r>
            <a:r>
              <a:rPr lang="de-DE" sz="2200" dirty="0" smtClean="0"/>
              <a:t> </a:t>
            </a:r>
            <a:r>
              <a:rPr lang="de-DE" sz="2200" dirty="0" err="1" smtClean="0"/>
              <a:t>is</a:t>
            </a:r>
            <a:r>
              <a:rPr lang="de-DE" sz="2200" dirty="0" smtClean="0"/>
              <a:t> </a:t>
            </a:r>
            <a:r>
              <a:rPr lang="de-DE" sz="2200" dirty="0" err="1" smtClean="0"/>
              <a:t>supreme</a:t>
            </a:r>
            <a:r>
              <a:rPr lang="de-DE" sz="2200" dirty="0" smtClean="0"/>
              <a:t> </a:t>
            </a:r>
            <a:r>
              <a:rPr lang="de-DE" sz="2200" dirty="0" err="1" smtClean="0"/>
              <a:t>crown</a:t>
            </a:r>
            <a:r>
              <a:rPr lang="de-DE" sz="2200" dirty="0" smtClean="0"/>
              <a:t>...</a:t>
            </a:r>
            <a:r>
              <a:rPr lang="de-DE" sz="2200" dirty="0" err="1" smtClean="0"/>
              <a:t>the</a:t>
            </a:r>
            <a:r>
              <a:rPr lang="de-DE" sz="2200" dirty="0" smtClean="0"/>
              <a:t> </a:t>
            </a:r>
            <a:r>
              <a:rPr lang="de-DE" sz="2200" dirty="0" err="1" smtClean="0"/>
              <a:t>second</a:t>
            </a:r>
            <a:r>
              <a:rPr lang="de-DE" sz="2200" dirty="0" smtClean="0"/>
              <a:t>: </a:t>
            </a:r>
            <a:r>
              <a:rPr lang="de-DE" sz="2200" dirty="0" err="1" smtClean="0"/>
              <a:t>wisdom</a:t>
            </a:r>
            <a:r>
              <a:rPr lang="de-DE" sz="2200" dirty="0" smtClean="0"/>
              <a:t>...“</a:t>
            </a:r>
            <a:endParaRPr lang="de-DE" sz="2200" i="1" dirty="0"/>
          </a:p>
          <a:p>
            <a:pPr marL="0" indent="0">
              <a:buNone/>
            </a:pPr>
            <a:endParaRPr lang="en-US" sz="2200" dirty="0" smtClean="0"/>
          </a:p>
          <a:p>
            <a:pPr marL="0" indent="0">
              <a:buNone/>
            </a:pPr>
            <a:endParaRPr lang="en-US" sz="2800" dirty="0"/>
          </a:p>
          <a:p>
            <a:pPr marL="0" indent="0">
              <a:buNone/>
            </a:pPr>
            <a:endParaRPr lang="en-US" sz="2800" dirty="0"/>
          </a:p>
        </p:txBody>
      </p:sp>
    </p:spTree>
    <p:extLst>
      <p:ext uri="{BB962C8B-B14F-4D97-AF65-F5344CB8AC3E}">
        <p14:creationId xmlns:p14="http://schemas.microsoft.com/office/powerpoint/2010/main" val="390820040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Torah </a:t>
            </a:r>
            <a:r>
              <a:rPr lang="en-US" dirty="0" err="1" smtClean="0"/>
              <a:t>als</a:t>
            </a:r>
            <a:r>
              <a:rPr lang="en-US" dirty="0" smtClean="0"/>
              <a:t> </a:t>
            </a:r>
            <a:r>
              <a:rPr lang="en-US" dirty="0" err="1" smtClean="0"/>
              <a:t>Kleidungsstück</a:t>
            </a:r>
            <a:r>
              <a:rPr lang="en-US" dirty="0" smtClean="0"/>
              <a:t> (Garment)</a:t>
            </a:r>
            <a:endParaRPr lang="en-US" dirty="0"/>
          </a:p>
        </p:txBody>
      </p:sp>
      <p:sp>
        <p:nvSpPr>
          <p:cNvPr id="3" name="Content Placeholder 2"/>
          <p:cNvSpPr>
            <a:spLocks noGrp="1"/>
          </p:cNvSpPr>
          <p:nvPr>
            <p:ph idx="1"/>
          </p:nvPr>
        </p:nvSpPr>
        <p:spPr/>
        <p:txBody>
          <a:bodyPr/>
          <a:lstStyle/>
          <a:p>
            <a:pPr marL="0" indent="0">
              <a:buNone/>
            </a:pPr>
            <a:r>
              <a:rPr lang="en-US" dirty="0"/>
              <a:t>R. Shimon said: “Woe to the human being who says that Torah presents mere stories and ordinary words!  If so, we could compose a Torah right now with ordinary words and better than all of them!  To present matters of the world?  Even rulers of the world possess words more sublime.  If so, let us follow them and make a Torah out of them!  Ah, but all the words of Torah are sublime words, sublime secrets!...</a:t>
            </a:r>
          </a:p>
          <a:p>
            <a:pPr marL="0" indent="0">
              <a:buNone/>
            </a:pPr>
            <a:endParaRPr lang="en-US" dirty="0"/>
          </a:p>
        </p:txBody>
      </p:sp>
    </p:spTree>
    <p:extLst>
      <p:ext uri="{BB962C8B-B14F-4D97-AF65-F5344CB8AC3E}">
        <p14:creationId xmlns:p14="http://schemas.microsoft.com/office/powerpoint/2010/main" val="151044891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Torah </a:t>
            </a:r>
            <a:r>
              <a:rPr lang="en-US" dirty="0" err="1" smtClean="0"/>
              <a:t>als</a:t>
            </a:r>
            <a:r>
              <a:rPr lang="en-US" dirty="0" smtClean="0"/>
              <a:t> </a:t>
            </a:r>
            <a:r>
              <a:rPr lang="en-US" dirty="0" err="1" smtClean="0"/>
              <a:t>Kleidungsstück</a:t>
            </a:r>
            <a:r>
              <a:rPr lang="en-US" dirty="0" smtClean="0"/>
              <a:t> (Garment)</a:t>
            </a:r>
            <a:endParaRPr lang="en-US" dirty="0"/>
          </a:p>
        </p:txBody>
      </p:sp>
      <p:sp>
        <p:nvSpPr>
          <p:cNvPr id="3" name="Content Placeholder 2"/>
          <p:cNvSpPr>
            <a:spLocks noGrp="1"/>
          </p:cNvSpPr>
          <p:nvPr>
            <p:ph idx="1"/>
          </p:nvPr>
        </p:nvSpPr>
        <p:spPr/>
        <p:txBody>
          <a:bodyPr/>
          <a:lstStyle/>
          <a:p>
            <a:pPr marL="0" indent="0">
              <a:buNone/>
            </a:pPr>
            <a:r>
              <a:rPr lang="en-US" dirty="0"/>
              <a:t>…In descending to this world, if she (the Torah) did not put on the garments of this world the world could not endure…</a:t>
            </a:r>
          </a:p>
          <a:p>
            <a:pPr marL="0" indent="0">
              <a:buNone/>
            </a:pPr>
            <a:r>
              <a:rPr lang="en-US" dirty="0"/>
              <a:t>(The Torah) has a body: the commandments of Torah, called “the embodiment of Torah.”</a:t>
            </a:r>
          </a:p>
          <a:p>
            <a:pPr marL="0" indent="0">
              <a:buNone/>
            </a:pPr>
            <a:endParaRPr lang="en-US" dirty="0"/>
          </a:p>
        </p:txBody>
      </p:sp>
    </p:spTree>
    <p:extLst>
      <p:ext uri="{BB962C8B-B14F-4D97-AF65-F5344CB8AC3E}">
        <p14:creationId xmlns:p14="http://schemas.microsoft.com/office/powerpoint/2010/main" val="58702492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Torah </a:t>
            </a:r>
            <a:r>
              <a:rPr lang="en-US" dirty="0" err="1" smtClean="0"/>
              <a:t>als</a:t>
            </a:r>
            <a:r>
              <a:rPr lang="en-US" dirty="0" smtClean="0"/>
              <a:t> </a:t>
            </a:r>
            <a:r>
              <a:rPr lang="en-US" dirty="0" err="1" smtClean="0"/>
              <a:t>Kleidungsstück</a:t>
            </a:r>
            <a:r>
              <a:rPr lang="en-US" dirty="0" smtClean="0"/>
              <a:t> (Garment)</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a:t>This body is clothed in garments: the stories of this world.  Fools of the world look only at that garment, the story of Torah; the know nothing more.</a:t>
            </a:r>
          </a:p>
          <a:p>
            <a:pPr marL="0" indent="0">
              <a:buNone/>
            </a:pPr>
            <a:r>
              <a:rPr lang="en-US" dirty="0"/>
              <a:t>They do not look at what is under that garment.</a:t>
            </a:r>
          </a:p>
          <a:p>
            <a:pPr marL="0" indent="0">
              <a:buNone/>
            </a:pPr>
            <a:r>
              <a:rPr lang="en-US" dirty="0"/>
              <a:t>Those who know more do not look at the garment but rather at the body under that garment.</a:t>
            </a:r>
          </a:p>
          <a:p>
            <a:pPr marL="0" indent="0">
              <a:buNone/>
            </a:pPr>
            <a:r>
              <a:rPr lang="en-US" dirty="0"/>
              <a:t>The wise ones, servants of the King on high, those who stood at Mt. Sinai, look only at the soul, root of all, real Torah!</a:t>
            </a:r>
          </a:p>
          <a:p>
            <a:pPr marL="0" indent="0">
              <a:buNone/>
            </a:pPr>
            <a:r>
              <a:rPr lang="en-US" dirty="0"/>
              <a:t>In the time to come they are destined to look at the soul of the soul of Torah!</a:t>
            </a:r>
          </a:p>
          <a:p>
            <a:pPr marL="0" indent="0">
              <a:buNone/>
            </a:pPr>
            <a:endParaRPr lang="en-US" dirty="0"/>
          </a:p>
        </p:txBody>
      </p:sp>
    </p:spTree>
    <p:extLst>
      <p:ext uri="{BB962C8B-B14F-4D97-AF65-F5344CB8AC3E}">
        <p14:creationId xmlns:p14="http://schemas.microsoft.com/office/powerpoint/2010/main" val="155539509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1857"/>
          </a:xfrm>
        </p:spPr>
        <p:txBody>
          <a:bodyPr/>
          <a:lstStyle/>
          <a:p>
            <a:r>
              <a:rPr lang="en-US" dirty="0" smtClean="0"/>
              <a:t>Emanation of </a:t>
            </a:r>
            <a:r>
              <a:rPr lang="en-US" dirty="0" err="1" smtClean="0"/>
              <a:t>Hokhmah</a:t>
            </a:r>
            <a:endParaRPr lang="en-US" dirty="0"/>
          </a:p>
        </p:txBody>
      </p:sp>
      <p:sp>
        <p:nvSpPr>
          <p:cNvPr id="3" name="Content Placeholder 2"/>
          <p:cNvSpPr>
            <a:spLocks noGrp="1"/>
          </p:cNvSpPr>
          <p:nvPr>
            <p:ph idx="1"/>
          </p:nvPr>
        </p:nvSpPr>
        <p:spPr>
          <a:xfrm>
            <a:off x="457200" y="1134022"/>
            <a:ext cx="8229600" cy="4992141"/>
          </a:xfrm>
        </p:spPr>
        <p:txBody>
          <a:bodyPr>
            <a:normAutofit fontScale="85000" lnSpcReduction="20000"/>
          </a:bodyPr>
          <a:lstStyle/>
          <a:p>
            <a:pPr marL="0" indent="0">
              <a:buNone/>
            </a:pPr>
            <a:r>
              <a:rPr lang="en-US" dirty="0"/>
              <a:t>When the King conceived ordaining He engraved engravings in the luster on high.</a:t>
            </a:r>
          </a:p>
          <a:p>
            <a:pPr marL="0" indent="0">
              <a:buNone/>
            </a:pPr>
            <a:r>
              <a:rPr lang="en-US" dirty="0"/>
              <a:t>A blinding spark flashed within the Concealed of the Concealed from the mystery of the Infinite, a cluster of vapor in formlessness, set in a ring,</a:t>
            </a:r>
          </a:p>
          <a:p>
            <a:pPr marL="0" indent="0">
              <a:buNone/>
            </a:pPr>
            <a:r>
              <a:rPr lang="en-US" dirty="0"/>
              <a:t>Not white, not black, not red, not green, no color at all.  When a band spanned, it yielded radiant colors.  Deep within the spark gushed a flow imbuing colors below, concealed within the concealed of the mystery of the Infinite.  The flow broke through and did not break through its aura.  It was not known at all until, under the impact of breaking through, one high and hidden point shone.  Beyond that point, nothing is known.  So it is called Beginning, the first command of all.</a:t>
            </a:r>
          </a:p>
          <a:p>
            <a:pPr marL="0" indent="0">
              <a:buNone/>
            </a:pPr>
            <a:endParaRPr lang="en-US" dirty="0"/>
          </a:p>
        </p:txBody>
      </p:sp>
    </p:spTree>
    <p:extLst>
      <p:ext uri="{BB962C8B-B14F-4D97-AF65-F5344CB8AC3E}">
        <p14:creationId xmlns:p14="http://schemas.microsoft.com/office/powerpoint/2010/main" val="299316248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Von </a:t>
            </a:r>
            <a:r>
              <a:rPr lang="en-US" dirty="0" err="1"/>
              <a:t>Hokhmah</a:t>
            </a:r>
            <a:r>
              <a:rPr lang="en-US" dirty="0"/>
              <a:t> </a:t>
            </a:r>
            <a:r>
              <a:rPr lang="en-US" dirty="0" err="1"/>
              <a:t>bis</a:t>
            </a:r>
            <a:r>
              <a:rPr lang="en-US" dirty="0"/>
              <a:t> </a:t>
            </a:r>
            <a:r>
              <a:rPr lang="en-US" dirty="0" err="1"/>
              <a:t>Bina</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pPr marL="0" indent="0">
              <a:buNone/>
            </a:pPr>
            <a:r>
              <a:rPr lang="en-US" dirty="0"/>
              <a:t>Zohar, Concealed of the Concealed, struck its aura.</a:t>
            </a:r>
          </a:p>
          <a:p>
            <a:pPr marL="0" indent="0">
              <a:buNone/>
            </a:pPr>
            <a:r>
              <a:rPr lang="en-US" dirty="0"/>
              <a:t>The aura touched and did not touch this </a:t>
            </a:r>
            <a:r>
              <a:rPr lang="en-US" dirty="0" smtClean="0"/>
              <a:t>point.  Then </a:t>
            </a:r>
            <a:r>
              <a:rPr lang="en-US" dirty="0"/>
              <a:t>this Beginning emanated and made itself a palace for its glory and its praise.  There it sowed the seed of holiness to give birth for the benefit of the universe.  The secret is: “</a:t>
            </a:r>
            <a:r>
              <a:rPr lang="en-US" dirty="0" err="1"/>
              <a:t>Ein</a:t>
            </a:r>
            <a:r>
              <a:rPr lang="en-US" dirty="0"/>
              <a:t> </a:t>
            </a:r>
            <a:r>
              <a:rPr lang="en-US" dirty="0" err="1"/>
              <a:t>heiliger</a:t>
            </a:r>
            <a:r>
              <a:rPr lang="en-US" dirty="0"/>
              <a:t> Same </a:t>
            </a:r>
            <a:r>
              <a:rPr lang="en-US" dirty="0" err="1"/>
              <a:t>wird</a:t>
            </a:r>
            <a:r>
              <a:rPr lang="en-US" dirty="0"/>
              <a:t> </a:t>
            </a:r>
            <a:r>
              <a:rPr lang="en-US" dirty="0" err="1"/>
              <a:t>solcher</a:t>
            </a:r>
            <a:r>
              <a:rPr lang="en-US" dirty="0"/>
              <a:t> </a:t>
            </a:r>
            <a:r>
              <a:rPr lang="en-US" dirty="0" err="1"/>
              <a:t>Stamm</a:t>
            </a:r>
            <a:r>
              <a:rPr lang="en-US" dirty="0"/>
              <a:t> </a:t>
            </a:r>
            <a:r>
              <a:rPr lang="en-US" dirty="0" err="1"/>
              <a:t>sein</a:t>
            </a:r>
            <a:r>
              <a:rPr lang="en-US" dirty="0"/>
              <a:t>.” (</a:t>
            </a:r>
            <a:r>
              <a:rPr lang="en-US" dirty="0" err="1"/>
              <a:t>Jes</a:t>
            </a:r>
            <a:r>
              <a:rPr lang="en-US" dirty="0"/>
              <a:t>. 6,13)</a:t>
            </a:r>
          </a:p>
          <a:p>
            <a:pPr marL="0" indent="0">
              <a:buNone/>
            </a:pPr>
            <a:r>
              <a:rPr lang="en-US" dirty="0"/>
              <a:t> </a:t>
            </a:r>
          </a:p>
          <a:p>
            <a:pPr marL="0" indent="0">
              <a:buNone/>
            </a:pPr>
            <a:r>
              <a:rPr lang="en-US" dirty="0"/>
              <a:t>Zohar, sowing a seed for its glory like the seed of fine purple </a:t>
            </a:r>
            <a:r>
              <a:rPr lang="en-US" dirty="0" smtClean="0"/>
              <a:t>silk.  The </a:t>
            </a:r>
            <a:r>
              <a:rPr lang="en-US" dirty="0"/>
              <a:t>silkworm wraps itself within a makes itself a palace.  This palace is its praise and a benefit to all.</a:t>
            </a:r>
          </a:p>
          <a:p>
            <a:pPr marL="0" indent="0">
              <a:buNone/>
            </a:pPr>
            <a:endParaRPr lang="en-US" dirty="0"/>
          </a:p>
        </p:txBody>
      </p:sp>
    </p:spTree>
    <p:extLst>
      <p:ext uri="{BB962C8B-B14F-4D97-AF65-F5344CB8AC3E}">
        <p14:creationId xmlns:p14="http://schemas.microsoft.com/office/powerpoint/2010/main" val="400950732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Von </a:t>
            </a:r>
            <a:r>
              <a:rPr lang="en-US" dirty="0" err="1" smtClean="0"/>
              <a:t>Hokhmah</a:t>
            </a:r>
            <a:r>
              <a:rPr lang="en-US" dirty="0" smtClean="0"/>
              <a:t> </a:t>
            </a:r>
            <a:r>
              <a:rPr lang="en-US" dirty="0" err="1" smtClean="0"/>
              <a:t>bis</a:t>
            </a:r>
            <a:r>
              <a:rPr lang="en-US" dirty="0" smtClean="0"/>
              <a:t> </a:t>
            </a:r>
            <a:r>
              <a:rPr lang="en-US" dirty="0" err="1" smtClean="0"/>
              <a:t>Bina</a:t>
            </a:r>
            <a:endParaRPr lang="en-US" dirty="0"/>
          </a:p>
        </p:txBody>
      </p:sp>
      <p:sp>
        <p:nvSpPr>
          <p:cNvPr id="3" name="Content Placeholder 2"/>
          <p:cNvSpPr>
            <a:spLocks noGrp="1"/>
          </p:cNvSpPr>
          <p:nvPr>
            <p:ph idx="1"/>
          </p:nvPr>
        </p:nvSpPr>
        <p:spPr/>
        <p:txBody>
          <a:bodyPr/>
          <a:lstStyle/>
          <a:p>
            <a:pPr marL="0" indent="0">
              <a:buNone/>
            </a:pPr>
            <a:r>
              <a:rPr lang="en-US" dirty="0" smtClean="0"/>
              <a:t>Gen 1,1: </a:t>
            </a:r>
          </a:p>
          <a:p>
            <a:pPr marL="0" indent="0">
              <a:buNone/>
            </a:pPr>
            <a:r>
              <a:rPr lang="en-US" dirty="0" smtClean="0"/>
              <a:t>Am </a:t>
            </a:r>
            <a:r>
              <a:rPr lang="en-US" dirty="0" err="1" smtClean="0"/>
              <a:t>Anfang</a:t>
            </a:r>
            <a:r>
              <a:rPr lang="en-US" dirty="0" smtClean="0"/>
              <a:t> </a:t>
            </a:r>
            <a:r>
              <a:rPr lang="en-US" dirty="0" err="1" smtClean="0"/>
              <a:t>schuf</a:t>
            </a:r>
            <a:r>
              <a:rPr lang="en-US" dirty="0" smtClean="0"/>
              <a:t> </a:t>
            </a:r>
            <a:r>
              <a:rPr lang="en-US" dirty="0" err="1" smtClean="0"/>
              <a:t>Gott</a:t>
            </a:r>
            <a:r>
              <a:rPr lang="en-US" dirty="0" smtClean="0"/>
              <a:t> </a:t>
            </a:r>
            <a:r>
              <a:rPr lang="en-US" dirty="0" err="1" smtClean="0"/>
              <a:t>Himmel</a:t>
            </a:r>
            <a:r>
              <a:rPr lang="en-US" dirty="0" smtClean="0"/>
              <a:t> und </a:t>
            </a:r>
            <a:r>
              <a:rPr lang="en-US" dirty="0" err="1" smtClean="0"/>
              <a:t>Erde</a:t>
            </a:r>
            <a:r>
              <a:rPr lang="en-US" dirty="0" smtClean="0"/>
              <a:t>.</a:t>
            </a:r>
          </a:p>
          <a:p>
            <a:pPr marL="0" indent="0">
              <a:buNone/>
            </a:pPr>
            <a:endParaRPr lang="en-US" dirty="0"/>
          </a:p>
          <a:p>
            <a:pPr marL="0" indent="0">
              <a:buNone/>
            </a:pPr>
            <a:r>
              <a:rPr lang="en-US" dirty="0" smtClean="0"/>
              <a:t>“With </a:t>
            </a:r>
            <a:r>
              <a:rPr lang="en-US" dirty="0"/>
              <a:t>the Beginning the Concealed One who is not known created the palace.  This palace is called </a:t>
            </a:r>
            <a:r>
              <a:rPr lang="en-US" dirty="0" err="1"/>
              <a:t>Elohim</a:t>
            </a:r>
            <a:r>
              <a:rPr lang="en-US" dirty="0"/>
              <a:t>. </a:t>
            </a:r>
            <a:endParaRPr lang="en-US" dirty="0" smtClean="0"/>
          </a:p>
          <a:p>
            <a:pPr marL="0" indent="0">
              <a:buNone/>
            </a:pPr>
            <a:r>
              <a:rPr lang="en-US" dirty="0" smtClean="0"/>
              <a:t>The </a:t>
            </a:r>
            <a:r>
              <a:rPr lang="en-US" dirty="0"/>
              <a:t>secret is: With Beginning </a:t>
            </a:r>
            <a:r>
              <a:rPr lang="en-US"/>
              <a:t>______ </a:t>
            </a:r>
            <a:r>
              <a:rPr lang="en-US" smtClean="0"/>
              <a:t>created </a:t>
            </a:r>
            <a:r>
              <a:rPr lang="en-US" dirty="0" err="1" smtClean="0"/>
              <a:t>Elohim</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64766607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Die </a:t>
            </a:r>
            <a:r>
              <a:rPr lang="en-US" dirty="0" err="1" smtClean="0"/>
              <a:t>Sünde</a:t>
            </a:r>
            <a:r>
              <a:rPr lang="en-US" dirty="0" smtClean="0"/>
              <a:t> von Adam</a:t>
            </a:r>
            <a:endParaRPr lang="en-US" dirty="0"/>
          </a:p>
        </p:txBody>
      </p:sp>
      <p:sp>
        <p:nvSpPr>
          <p:cNvPr id="3" name="Content Placeholder 2"/>
          <p:cNvSpPr>
            <a:spLocks noGrp="1"/>
          </p:cNvSpPr>
          <p:nvPr>
            <p:ph idx="1"/>
          </p:nvPr>
        </p:nvSpPr>
        <p:spPr/>
        <p:txBody>
          <a:bodyPr/>
          <a:lstStyle/>
          <a:p>
            <a:pPr marL="0" indent="0">
              <a:buNone/>
            </a:pPr>
            <a:r>
              <a:rPr lang="en-US" baseline="30000" dirty="0"/>
              <a:t>23 </a:t>
            </a:r>
            <a:r>
              <a:rPr lang="en-US" b="1" dirty="0"/>
              <a:t>Da </a:t>
            </a:r>
            <a:r>
              <a:rPr lang="en-US" b="1" dirty="0" err="1"/>
              <a:t>wies</a:t>
            </a:r>
            <a:r>
              <a:rPr lang="en-US" b="1" dirty="0"/>
              <a:t> </a:t>
            </a:r>
            <a:r>
              <a:rPr lang="en-US" b="1" dirty="0" err="1"/>
              <a:t>ihn</a:t>
            </a:r>
            <a:r>
              <a:rPr lang="en-US" b="1" dirty="0"/>
              <a:t> </a:t>
            </a:r>
            <a:r>
              <a:rPr lang="en-US" b="1" dirty="0" err="1"/>
              <a:t>Gott</a:t>
            </a:r>
            <a:r>
              <a:rPr lang="en-US" b="1" dirty="0"/>
              <a:t> der HERR </a:t>
            </a:r>
            <a:r>
              <a:rPr lang="en-US" b="1" dirty="0" err="1"/>
              <a:t>aus</a:t>
            </a:r>
            <a:r>
              <a:rPr lang="en-US" b="1" dirty="0"/>
              <a:t> </a:t>
            </a:r>
            <a:r>
              <a:rPr lang="en-US" b="1" dirty="0" err="1"/>
              <a:t>dem</a:t>
            </a:r>
            <a:r>
              <a:rPr lang="en-US" b="1" dirty="0"/>
              <a:t> </a:t>
            </a:r>
            <a:r>
              <a:rPr lang="en-US" b="1" dirty="0" err="1"/>
              <a:t>Garten</a:t>
            </a:r>
            <a:r>
              <a:rPr lang="en-US" b="1" dirty="0"/>
              <a:t> Eden</a:t>
            </a:r>
            <a:r>
              <a:rPr lang="en-US" dirty="0"/>
              <a:t>, </a:t>
            </a:r>
            <a:r>
              <a:rPr lang="en-US" dirty="0" err="1"/>
              <a:t>daß</a:t>
            </a:r>
            <a:r>
              <a:rPr lang="en-US" dirty="0"/>
              <a:t> </a:t>
            </a:r>
            <a:r>
              <a:rPr lang="en-US" dirty="0" err="1"/>
              <a:t>er</a:t>
            </a:r>
            <a:r>
              <a:rPr lang="en-US" dirty="0"/>
              <a:t> das Feld </a:t>
            </a:r>
            <a:r>
              <a:rPr lang="en-US" dirty="0" err="1"/>
              <a:t>baute</a:t>
            </a:r>
            <a:r>
              <a:rPr lang="en-US" dirty="0"/>
              <a:t>, </a:t>
            </a:r>
            <a:r>
              <a:rPr lang="en-US" dirty="0" err="1"/>
              <a:t>davon</a:t>
            </a:r>
            <a:r>
              <a:rPr lang="en-US" dirty="0"/>
              <a:t> </a:t>
            </a:r>
            <a:r>
              <a:rPr lang="en-US" dirty="0" err="1"/>
              <a:t>er</a:t>
            </a:r>
            <a:r>
              <a:rPr lang="en-US" dirty="0"/>
              <a:t> </a:t>
            </a:r>
            <a:r>
              <a:rPr lang="en-US" dirty="0" err="1"/>
              <a:t>genommen</a:t>
            </a:r>
            <a:r>
              <a:rPr lang="en-US" dirty="0"/>
              <a:t> </a:t>
            </a:r>
            <a:r>
              <a:rPr lang="en-US" dirty="0" err="1"/>
              <a:t>ist</a:t>
            </a:r>
            <a:r>
              <a:rPr lang="en-US" dirty="0"/>
              <a:t>, </a:t>
            </a:r>
            <a:endParaRPr lang="en-US" dirty="0" smtClean="0"/>
          </a:p>
          <a:p>
            <a:pPr marL="0" indent="0">
              <a:buNone/>
            </a:pPr>
            <a:r>
              <a:rPr lang="en-US" baseline="30000" dirty="0" smtClean="0"/>
              <a:t>24 </a:t>
            </a:r>
            <a:r>
              <a:rPr lang="en-US" b="1" dirty="0"/>
              <a:t>und </a:t>
            </a:r>
            <a:r>
              <a:rPr lang="en-US" b="1" dirty="0" err="1"/>
              <a:t>trieb</a:t>
            </a:r>
            <a:r>
              <a:rPr lang="en-US" b="1" dirty="0"/>
              <a:t> Adam </a:t>
            </a:r>
            <a:r>
              <a:rPr lang="en-US" b="1" dirty="0" err="1"/>
              <a:t>aus</a:t>
            </a:r>
            <a:r>
              <a:rPr lang="en-US" b="1" dirty="0"/>
              <a:t> </a:t>
            </a:r>
            <a:r>
              <a:rPr lang="en-US" b="1" dirty="0" smtClean="0"/>
              <a:t>(</a:t>
            </a:r>
            <a:r>
              <a:rPr lang="he-IL" b="1" dirty="0" smtClean="0"/>
              <a:t>ויגרש את האדם</a:t>
            </a:r>
            <a:r>
              <a:rPr lang="en-US" b="1" dirty="0" smtClean="0"/>
              <a:t>) </a:t>
            </a:r>
            <a:r>
              <a:rPr lang="en-US" dirty="0" smtClean="0"/>
              <a:t>und </a:t>
            </a:r>
            <a:r>
              <a:rPr lang="en-US" dirty="0" err="1"/>
              <a:t>lagerte</a:t>
            </a:r>
            <a:r>
              <a:rPr lang="en-US" dirty="0"/>
              <a:t> </a:t>
            </a:r>
            <a:r>
              <a:rPr lang="en-US" dirty="0" err="1"/>
              <a:t>vor</a:t>
            </a:r>
            <a:r>
              <a:rPr lang="en-US" dirty="0"/>
              <a:t> den </a:t>
            </a:r>
            <a:r>
              <a:rPr lang="en-US" dirty="0" err="1"/>
              <a:t>Garten</a:t>
            </a:r>
            <a:r>
              <a:rPr lang="en-US" dirty="0"/>
              <a:t> Eden die Cherubim </a:t>
            </a:r>
            <a:r>
              <a:rPr lang="en-US" dirty="0" err="1"/>
              <a:t>mit</a:t>
            </a:r>
            <a:r>
              <a:rPr lang="en-US" dirty="0"/>
              <a:t> </a:t>
            </a:r>
            <a:r>
              <a:rPr lang="en-US" dirty="0" err="1"/>
              <a:t>dem</a:t>
            </a:r>
            <a:r>
              <a:rPr lang="en-US" dirty="0"/>
              <a:t> </a:t>
            </a:r>
            <a:r>
              <a:rPr lang="en-US" dirty="0" err="1"/>
              <a:t>bloßen</a:t>
            </a:r>
            <a:r>
              <a:rPr lang="en-US" dirty="0"/>
              <a:t>, </a:t>
            </a:r>
            <a:r>
              <a:rPr lang="en-US" dirty="0" err="1"/>
              <a:t>hauenden</a:t>
            </a:r>
            <a:r>
              <a:rPr lang="en-US" dirty="0"/>
              <a:t> </a:t>
            </a:r>
            <a:r>
              <a:rPr lang="en-US" dirty="0" err="1"/>
              <a:t>Schwert</a:t>
            </a:r>
            <a:r>
              <a:rPr lang="en-US" dirty="0"/>
              <a:t>, </a:t>
            </a:r>
            <a:r>
              <a:rPr lang="en-US" dirty="0" err="1"/>
              <a:t>zu</a:t>
            </a:r>
            <a:r>
              <a:rPr lang="en-US" dirty="0"/>
              <a:t> </a:t>
            </a:r>
            <a:r>
              <a:rPr lang="en-US" dirty="0" err="1"/>
              <a:t>bewahren</a:t>
            </a:r>
            <a:r>
              <a:rPr lang="en-US" dirty="0"/>
              <a:t> den </a:t>
            </a:r>
            <a:r>
              <a:rPr lang="en-US" dirty="0" err="1"/>
              <a:t>Weg</a:t>
            </a:r>
            <a:r>
              <a:rPr lang="en-US" dirty="0"/>
              <a:t> </a:t>
            </a:r>
            <a:r>
              <a:rPr lang="en-US" dirty="0" err="1"/>
              <a:t>zu</a:t>
            </a:r>
            <a:r>
              <a:rPr lang="en-US" dirty="0"/>
              <a:t> </a:t>
            </a:r>
            <a:r>
              <a:rPr lang="en-US" dirty="0" err="1"/>
              <a:t>dem</a:t>
            </a:r>
            <a:r>
              <a:rPr lang="en-US" dirty="0"/>
              <a:t> Baum des </a:t>
            </a:r>
            <a:r>
              <a:rPr lang="en-US" dirty="0" err="1"/>
              <a:t>Lebens</a:t>
            </a:r>
            <a:r>
              <a:rPr lang="en-US" dirty="0"/>
              <a:t>. </a:t>
            </a:r>
          </a:p>
        </p:txBody>
      </p:sp>
    </p:spTree>
    <p:extLst>
      <p:ext uri="{BB962C8B-B14F-4D97-AF65-F5344CB8AC3E}">
        <p14:creationId xmlns:p14="http://schemas.microsoft.com/office/powerpoint/2010/main" val="61812429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68663"/>
          </a:xfrm>
        </p:spPr>
        <p:txBody>
          <a:bodyPr>
            <a:normAutofit/>
          </a:bodyPr>
          <a:lstStyle/>
          <a:p>
            <a:r>
              <a:rPr lang="en-US" sz="3200" dirty="0" err="1" smtClean="0"/>
              <a:t>Männlich</a:t>
            </a:r>
            <a:r>
              <a:rPr lang="en-US" sz="3200" dirty="0" smtClean="0"/>
              <a:t> und </a:t>
            </a:r>
            <a:r>
              <a:rPr lang="en-US" sz="3200" dirty="0" err="1" smtClean="0"/>
              <a:t>Weiblich</a:t>
            </a:r>
            <a:endParaRPr lang="en-US" sz="3200" dirty="0"/>
          </a:p>
        </p:txBody>
      </p:sp>
      <p:sp>
        <p:nvSpPr>
          <p:cNvPr id="3" name="Content Placeholder 2"/>
          <p:cNvSpPr>
            <a:spLocks noGrp="1"/>
          </p:cNvSpPr>
          <p:nvPr>
            <p:ph idx="1"/>
          </p:nvPr>
        </p:nvSpPr>
        <p:spPr>
          <a:xfrm>
            <a:off x="457200" y="1338146"/>
            <a:ext cx="8229600" cy="4788017"/>
          </a:xfrm>
        </p:spPr>
        <p:txBody>
          <a:bodyPr/>
          <a:lstStyle/>
          <a:p>
            <a:pPr marL="0" indent="0">
              <a:buNone/>
            </a:pPr>
            <a:endParaRPr lang="en-US" baseline="30000" dirty="0" smtClean="0"/>
          </a:p>
          <a:p>
            <a:pPr marL="0" indent="0">
              <a:buNone/>
            </a:pPr>
            <a:r>
              <a:rPr lang="en-US" baseline="30000" dirty="0" smtClean="0"/>
              <a:t>1 </a:t>
            </a:r>
            <a:r>
              <a:rPr lang="en-US" dirty="0"/>
              <a:t>Dies </a:t>
            </a:r>
            <a:r>
              <a:rPr lang="en-US" dirty="0" err="1"/>
              <a:t>ist</a:t>
            </a:r>
            <a:r>
              <a:rPr lang="en-US" dirty="0"/>
              <a:t> das </a:t>
            </a:r>
            <a:r>
              <a:rPr lang="en-US" dirty="0" err="1"/>
              <a:t>Buch</a:t>
            </a:r>
            <a:r>
              <a:rPr lang="en-US" dirty="0"/>
              <a:t> von des Menschen </a:t>
            </a:r>
            <a:r>
              <a:rPr lang="en-US" dirty="0" err="1"/>
              <a:t>Geschlecht</a:t>
            </a:r>
            <a:r>
              <a:rPr lang="en-US" dirty="0"/>
              <a:t>. Da </a:t>
            </a:r>
            <a:r>
              <a:rPr lang="en-US" dirty="0" err="1"/>
              <a:t>Gott</a:t>
            </a:r>
            <a:r>
              <a:rPr lang="en-US" dirty="0"/>
              <a:t> den Menschen </a:t>
            </a:r>
            <a:r>
              <a:rPr lang="en-US" dirty="0" err="1"/>
              <a:t>schuf</a:t>
            </a:r>
            <a:r>
              <a:rPr lang="en-US" dirty="0"/>
              <a:t>, </a:t>
            </a:r>
            <a:r>
              <a:rPr lang="en-US" dirty="0" err="1"/>
              <a:t>machte</a:t>
            </a:r>
            <a:r>
              <a:rPr lang="en-US" dirty="0"/>
              <a:t> </a:t>
            </a:r>
            <a:r>
              <a:rPr lang="en-US" dirty="0" err="1"/>
              <a:t>er</a:t>
            </a:r>
            <a:r>
              <a:rPr lang="en-US" dirty="0"/>
              <a:t> </a:t>
            </a:r>
            <a:r>
              <a:rPr lang="en-US" dirty="0" err="1"/>
              <a:t>ihn</a:t>
            </a:r>
            <a:r>
              <a:rPr lang="en-US" dirty="0"/>
              <a:t> </a:t>
            </a:r>
            <a:r>
              <a:rPr lang="en-US" dirty="0" err="1"/>
              <a:t>nach</a:t>
            </a:r>
            <a:r>
              <a:rPr lang="en-US" dirty="0"/>
              <a:t> </a:t>
            </a:r>
            <a:r>
              <a:rPr lang="en-US" dirty="0" err="1"/>
              <a:t>dem</a:t>
            </a:r>
            <a:r>
              <a:rPr lang="en-US" dirty="0"/>
              <a:t> </a:t>
            </a:r>
            <a:r>
              <a:rPr lang="en-US" dirty="0" err="1"/>
              <a:t>Bilde</a:t>
            </a:r>
            <a:r>
              <a:rPr lang="en-US" dirty="0"/>
              <a:t> </a:t>
            </a:r>
            <a:r>
              <a:rPr lang="en-US" dirty="0" err="1"/>
              <a:t>Gottes</a:t>
            </a:r>
            <a:r>
              <a:rPr lang="en-US" dirty="0"/>
              <a:t>;? </a:t>
            </a:r>
            <a:r>
              <a:rPr lang="en-US" baseline="-25000" dirty="0" smtClean="0">
                <a:hlinkClick r:id="rId2"/>
              </a:rPr>
              <a:t> </a:t>
            </a:r>
            <a:endParaRPr lang="en-US" baseline="-25000" dirty="0" smtClean="0"/>
          </a:p>
          <a:p>
            <a:pPr marL="0" indent="0">
              <a:buNone/>
            </a:pPr>
            <a:endParaRPr lang="en-US" baseline="30000" dirty="0" smtClean="0"/>
          </a:p>
          <a:p>
            <a:pPr marL="0" indent="0">
              <a:buNone/>
            </a:pPr>
            <a:r>
              <a:rPr lang="en-US" baseline="30000" dirty="0" smtClean="0"/>
              <a:t>2 </a:t>
            </a:r>
            <a:r>
              <a:rPr lang="en-US" dirty="0"/>
              <a:t>und </a:t>
            </a:r>
            <a:r>
              <a:rPr lang="en-US" dirty="0" err="1"/>
              <a:t>schuf</a:t>
            </a:r>
            <a:r>
              <a:rPr lang="en-US" dirty="0"/>
              <a:t> </a:t>
            </a:r>
            <a:r>
              <a:rPr lang="en-US" dirty="0" err="1"/>
              <a:t>sie</a:t>
            </a:r>
            <a:r>
              <a:rPr lang="en-US" dirty="0"/>
              <a:t> </a:t>
            </a:r>
            <a:r>
              <a:rPr lang="en-US" dirty="0" err="1"/>
              <a:t>einen</a:t>
            </a:r>
            <a:r>
              <a:rPr lang="en-US" dirty="0"/>
              <a:t> Mann und </a:t>
            </a:r>
            <a:r>
              <a:rPr lang="en-US" dirty="0" err="1"/>
              <a:t>ein</a:t>
            </a:r>
            <a:r>
              <a:rPr lang="en-US" dirty="0"/>
              <a:t> </a:t>
            </a:r>
            <a:r>
              <a:rPr lang="en-US" dirty="0" err="1"/>
              <a:t>Weib</a:t>
            </a:r>
            <a:r>
              <a:rPr lang="en-US" dirty="0"/>
              <a:t> und </a:t>
            </a:r>
            <a:r>
              <a:rPr lang="en-US" dirty="0" err="1"/>
              <a:t>segnete</a:t>
            </a:r>
            <a:r>
              <a:rPr lang="en-US" dirty="0"/>
              <a:t> </a:t>
            </a:r>
            <a:r>
              <a:rPr lang="en-US" dirty="0" err="1"/>
              <a:t>sie</a:t>
            </a:r>
            <a:r>
              <a:rPr lang="en-US" dirty="0"/>
              <a:t> und </a:t>
            </a:r>
            <a:r>
              <a:rPr lang="en-US" dirty="0" err="1"/>
              <a:t>hieß</a:t>
            </a:r>
            <a:r>
              <a:rPr lang="en-US" dirty="0"/>
              <a:t> </a:t>
            </a:r>
            <a:r>
              <a:rPr lang="en-US" dirty="0" err="1"/>
              <a:t>ihren</a:t>
            </a:r>
            <a:r>
              <a:rPr lang="en-US" dirty="0"/>
              <a:t> </a:t>
            </a:r>
            <a:r>
              <a:rPr lang="en-US" dirty="0" err="1"/>
              <a:t>Namen</a:t>
            </a:r>
            <a:r>
              <a:rPr lang="en-US" dirty="0"/>
              <a:t> Mensch </a:t>
            </a:r>
            <a:r>
              <a:rPr lang="en-US" dirty="0" err="1"/>
              <a:t>zur</a:t>
            </a:r>
            <a:r>
              <a:rPr lang="en-US" dirty="0"/>
              <a:t> </a:t>
            </a:r>
            <a:r>
              <a:rPr lang="en-US" dirty="0" err="1"/>
              <a:t>Zeit</a:t>
            </a:r>
            <a:r>
              <a:rPr lang="en-US" dirty="0"/>
              <a:t>, da </a:t>
            </a:r>
            <a:r>
              <a:rPr lang="en-US" dirty="0" err="1"/>
              <a:t>sie</a:t>
            </a:r>
            <a:r>
              <a:rPr lang="en-US" dirty="0"/>
              <a:t> </a:t>
            </a:r>
            <a:r>
              <a:rPr lang="en-US" dirty="0" err="1"/>
              <a:t>geschaffen</a:t>
            </a:r>
            <a:r>
              <a:rPr lang="en-US" dirty="0"/>
              <a:t> </a:t>
            </a:r>
            <a:r>
              <a:rPr lang="en-US" dirty="0" err="1"/>
              <a:t>wurden</a:t>
            </a:r>
            <a:r>
              <a:rPr lang="en-US" dirty="0"/>
              <a:t>. </a:t>
            </a:r>
          </a:p>
        </p:txBody>
      </p:sp>
    </p:spTree>
    <p:extLst>
      <p:ext uri="{BB962C8B-B14F-4D97-AF65-F5344CB8AC3E}">
        <p14:creationId xmlns:p14="http://schemas.microsoft.com/office/powerpoint/2010/main" val="348677278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9384"/>
          </a:xfrm>
        </p:spPr>
        <p:txBody>
          <a:bodyPr>
            <a:normAutofit/>
          </a:bodyPr>
          <a:lstStyle/>
          <a:p>
            <a:r>
              <a:rPr lang="en-US" sz="3200" dirty="0" err="1"/>
              <a:t>Männlich</a:t>
            </a:r>
            <a:r>
              <a:rPr lang="en-US" sz="3200" dirty="0"/>
              <a:t> und </a:t>
            </a:r>
            <a:r>
              <a:rPr lang="en-US" sz="3200" dirty="0" err="1"/>
              <a:t>Weiblich</a:t>
            </a:r>
            <a:endParaRPr lang="en-US" sz="3200" dirty="0"/>
          </a:p>
        </p:txBody>
      </p:sp>
      <p:sp>
        <p:nvSpPr>
          <p:cNvPr id="3" name="Content Placeholder 2"/>
          <p:cNvSpPr>
            <a:spLocks noGrp="1"/>
          </p:cNvSpPr>
          <p:nvPr>
            <p:ph idx="1"/>
          </p:nvPr>
        </p:nvSpPr>
        <p:spPr>
          <a:xfrm>
            <a:off x="457200" y="1315466"/>
            <a:ext cx="8229600" cy="4810697"/>
          </a:xfrm>
        </p:spPr>
        <p:txBody>
          <a:bodyPr/>
          <a:lstStyle/>
          <a:p>
            <a:pPr marL="0" indent="0">
              <a:buNone/>
            </a:pPr>
            <a:endParaRPr lang="en-US" dirty="0" smtClean="0"/>
          </a:p>
          <a:p>
            <a:pPr marL="0" indent="0">
              <a:buNone/>
            </a:pPr>
            <a:endParaRPr lang="en-US" dirty="0"/>
          </a:p>
          <a:p>
            <a:pPr marL="0" indent="0">
              <a:buNone/>
            </a:pPr>
            <a:r>
              <a:rPr lang="en-US" dirty="0" smtClean="0"/>
              <a:t>R. Shimon said: “High mysteries are revealed in these two verses.  </a:t>
            </a:r>
            <a:r>
              <a:rPr lang="en-US" dirty="0" smtClean="0"/>
              <a:t>`</a:t>
            </a:r>
            <a:r>
              <a:rPr lang="en-US" dirty="0" err="1"/>
              <a:t>schuf</a:t>
            </a:r>
            <a:r>
              <a:rPr lang="en-US" dirty="0"/>
              <a:t> </a:t>
            </a:r>
            <a:r>
              <a:rPr lang="en-US" dirty="0" err="1"/>
              <a:t>sie</a:t>
            </a:r>
            <a:r>
              <a:rPr lang="en-US" dirty="0"/>
              <a:t> </a:t>
            </a:r>
            <a:r>
              <a:rPr lang="en-US" dirty="0" err="1"/>
              <a:t>einen</a:t>
            </a:r>
            <a:r>
              <a:rPr lang="en-US" dirty="0"/>
              <a:t> Mann und </a:t>
            </a:r>
            <a:r>
              <a:rPr lang="en-US" dirty="0" err="1"/>
              <a:t>ein</a:t>
            </a:r>
            <a:r>
              <a:rPr lang="en-US" dirty="0"/>
              <a:t> </a:t>
            </a:r>
            <a:r>
              <a:rPr lang="en-US" dirty="0" err="1" smtClean="0"/>
              <a:t>Weib</a:t>
            </a:r>
            <a:r>
              <a:rPr lang="en-US" dirty="0" smtClean="0"/>
              <a:t>´ to make known the Glory on high, the mystery of faith.  Out of this mystery, Adam was created…</a:t>
            </a:r>
          </a:p>
        </p:txBody>
      </p:sp>
    </p:spTree>
    <p:extLst>
      <p:ext uri="{BB962C8B-B14F-4D97-AF65-F5344CB8AC3E}">
        <p14:creationId xmlns:p14="http://schemas.microsoft.com/office/powerpoint/2010/main" val="399704814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792162"/>
          </a:xfrm>
        </p:spPr>
        <p:txBody>
          <a:bodyPr/>
          <a:lstStyle/>
          <a:p>
            <a:r>
              <a:rPr lang="en-US" sz="2800"/>
              <a:t> Warum die m</a:t>
            </a:r>
            <a:r>
              <a:rPr lang="de-DE" sz="2800"/>
              <a:t>ündliche Tora mündliche bleibt...</a:t>
            </a:r>
            <a:endParaRPr lang="en-US" sz="2800"/>
          </a:p>
        </p:txBody>
      </p:sp>
      <p:sp>
        <p:nvSpPr>
          <p:cNvPr id="6147" name="Rectangle 3"/>
          <p:cNvSpPr>
            <a:spLocks noGrp="1" noChangeArrowheads="1"/>
          </p:cNvSpPr>
          <p:nvPr>
            <p:ph type="body" idx="1"/>
          </p:nvPr>
        </p:nvSpPr>
        <p:spPr>
          <a:xfrm>
            <a:off x="457200" y="1143000"/>
            <a:ext cx="8229600" cy="4983163"/>
          </a:xfrm>
        </p:spPr>
        <p:txBody>
          <a:bodyPr/>
          <a:lstStyle/>
          <a:p>
            <a:pPr>
              <a:lnSpc>
                <a:spcPct val="80000"/>
              </a:lnSpc>
              <a:buFontTx/>
              <a:buNone/>
            </a:pPr>
            <a:r>
              <a:rPr lang="en-US" sz="2400"/>
              <a:t>	</a:t>
            </a:r>
          </a:p>
          <a:p>
            <a:pPr>
              <a:lnSpc>
                <a:spcPct val="80000"/>
              </a:lnSpc>
              <a:buFontTx/>
              <a:buNone/>
            </a:pPr>
            <a:r>
              <a:rPr lang="en-US" sz="2400"/>
              <a:t>    </a:t>
            </a:r>
            <a:r>
              <a:rPr lang="ja-JP" altLang="en-US" sz="2400">
                <a:latin typeface="Arial"/>
              </a:rPr>
              <a:t>“</a:t>
            </a:r>
            <a:r>
              <a:rPr lang="en-US" sz="2400"/>
              <a:t>R. Judah bar Shalom stated: When the Holy One, blessed be He, said to Moses </a:t>
            </a:r>
            <a:r>
              <a:rPr lang="ja-JP" altLang="en-US" sz="2400">
                <a:latin typeface="Arial"/>
              </a:rPr>
              <a:t>‘</a:t>
            </a:r>
            <a:r>
              <a:rPr lang="en-US" sz="2400"/>
              <a:t>Write down!,</a:t>
            </a:r>
            <a:r>
              <a:rPr lang="ja-JP" altLang="en-US" sz="2400">
                <a:latin typeface="Arial"/>
              </a:rPr>
              <a:t>’</a:t>
            </a:r>
            <a:r>
              <a:rPr lang="en-US" sz="2400"/>
              <a:t> Moses asked for the Mishna to be in writing.  But because the Holy One, blessed be He, foresaw that the Gentiles would translate the Torah and read it in Greek, and thereupon they would declare </a:t>
            </a:r>
            <a:r>
              <a:rPr lang="ja-JP" altLang="en-US" sz="2400">
                <a:latin typeface="Arial"/>
              </a:rPr>
              <a:t>‘</a:t>
            </a:r>
            <a:r>
              <a:rPr lang="en-US" sz="2400"/>
              <a:t>We are Israel,</a:t>
            </a:r>
            <a:r>
              <a:rPr lang="ja-JP" altLang="en-US" sz="2400">
                <a:latin typeface="Arial"/>
              </a:rPr>
              <a:t>’</a:t>
            </a:r>
            <a:r>
              <a:rPr lang="en-US" sz="2400"/>
              <a:t> and so far the scales would be even, so the Holy One, blessed be He, said to the nations: </a:t>
            </a:r>
            <a:r>
              <a:rPr lang="ja-JP" altLang="en-US" sz="2400">
                <a:latin typeface="Arial"/>
              </a:rPr>
              <a:t>‘</a:t>
            </a:r>
            <a:r>
              <a:rPr lang="en-US" sz="2400"/>
              <a:t>You aver that you are My children?  I cannot tell; only they who possess My arcana are My children.</a:t>
            </a:r>
            <a:r>
              <a:rPr lang="ja-JP" altLang="en-US" sz="2400">
                <a:latin typeface="Arial"/>
              </a:rPr>
              <a:t>’</a:t>
            </a:r>
            <a:r>
              <a:rPr lang="en-US" sz="2400"/>
              <a:t>  Which are these?  The Mishna.</a:t>
            </a:r>
            <a:r>
              <a:rPr lang="ja-JP" altLang="en-US" sz="2400">
                <a:latin typeface="Arial"/>
              </a:rPr>
              <a:t>”</a:t>
            </a:r>
            <a:r>
              <a:rPr lang="en-US" sz="2400"/>
              <a:t> </a:t>
            </a:r>
          </a:p>
          <a:p>
            <a:pPr>
              <a:lnSpc>
                <a:spcPct val="80000"/>
              </a:lnSpc>
              <a:buFontTx/>
              <a:buNone/>
            </a:pPr>
            <a:r>
              <a:rPr lang="en-US" sz="2400"/>
              <a:t>	</a:t>
            </a:r>
            <a:r>
              <a:rPr lang="en-US" sz="2000"/>
              <a:t>(Midrash Tanhuma, Ki Tissa, § 34) </a:t>
            </a:r>
          </a:p>
          <a:p>
            <a:pPr>
              <a:lnSpc>
                <a:spcPct val="80000"/>
              </a:lnSpc>
              <a:buFontTx/>
              <a:buNone/>
            </a:pPr>
            <a:endParaRPr lang="en-US" sz="2400"/>
          </a:p>
          <a:p>
            <a:pPr>
              <a:lnSpc>
                <a:spcPct val="80000"/>
              </a:lnSpc>
              <a:buFontTx/>
              <a:buNone/>
            </a:pPr>
            <a:r>
              <a:rPr lang="he-IL" sz="2400"/>
              <a:t>	</a:t>
            </a:r>
            <a:r>
              <a:rPr lang="en-US" sz="2400"/>
              <a:t>Arcana = mistorin (</a:t>
            </a:r>
            <a:r>
              <a:rPr lang="he-IL" sz="2400"/>
              <a:t>מסטורין</a:t>
            </a:r>
            <a:r>
              <a:rPr lang="en-US" sz="2400"/>
              <a:t>)</a:t>
            </a:r>
          </a:p>
        </p:txBody>
      </p:sp>
    </p:spTree>
    <p:extLst>
      <p:ext uri="{BB962C8B-B14F-4D97-AF65-F5344CB8AC3E}">
        <p14:creationId xmlns:p14="http://schemas.microsoft.com/office/powerpoint/2010/main" val="310886836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a:t>Männlich</a:t>
            </a:r>
            <a:r>
              <a:rPr lang="en-US" sz="3200" dirty="0"/>
              <a:t> und </a:t>
            </a:r>
            <a:r>
              <a:rPr lang="en-US" sz="3200" dirty="0" err="1"/>
              <a:t>Weiblich</a:t>
            </a:r>
            <a:endParaRPr lang="en-US" sz="3200" dirty="0"/>
          </a:p>
        </p:txBody>
      </p:sp>
      <p:sp>
        <p:nvSpPr>
          <p:cNvPr id="3" name="Content Placeholder 2"/>
          <p:cNvSpPr>
            <a:spLocks noGrp="1"/>
          </p:cNvSpPr>
          <p:nvPr>
            <p:ph idx="1"/>
          </p:nvPr>
        </p:nvSpPr>
        <p:spPr/>
        <p:txBody>
          <a:bodyPr/>
          <a:lstStyle/>
          <a:p>
            <a:pPr marL="0" indent="0">
              <a:buNone/>
            </a:pPr>
            <a:r>
              <a:rPr lang="en-US" dirty="0"/>
              <a:t>Come and see: The Blessed Holy One does not place His abode in any place where male and female are not found </a:t>
            </a:r>
            <a:r>
              <a:rPr lang="en-US" dirty="0" smtClean="0"/>
              <a:t>together.  Blessings are found only in a place where male and female are found, as it is written: </a:t>
            </a:r>
            <a:r>
              <a:rPr lang="en-US" dirty="0" smtClean="0"/>
              <a:t>´</a:t>
            </a:r>
            <a:r>
              <a:rPr lang="en-US" dirty="0" err="1"/>
              <a:t>segnete</a:t>
            </a:r>
            <a:r>
              <a:rPr lang="en-US" dirty="0"/>
              <a:t> </a:t>
            </a:r>
            <a:r>
              <a:rPr lang="en-US" b="1" dirty="0" err="1"/>
              <a:t>sie</a:t>
            </a:r>
            <a:r>
              <a:rPr lang="en-US" dirty="0"/>
              <a:t> und </a:t>
            </a:r>
            <a:r>
              <a:rPr lang="en-US" dirty="0" err="1"/>
              <a:t>hieß</a:t>
            </a:r>
            <a:r>
              <a:rPr lang="en-US" dirty="0"/>
              <a:t> </a:t>
            </a:r>
            <a:r>
              <a:rPr lang="en-US" dirty="0" err="1"/>
              <a:t>ihren</a:t>
            </a:r>
            <a:r>
              <a:rPr lang="en-US" dirty="0"/>
              <a:t> </a:t>
            </a:r>
            <a:r>
              <a:rPr lang="en-US" dirty="0" err="1"/>
              <a:t>Namen</a:t>
            </a:r>
            <a:r>
              <a:rPr lang="en-US" dirty="0"/>
              <a:t> Mensch </a:t>
            </a:r>
            <a:r>
              <a:rPr lang="en-US" dirty="0" err="1"/>
              <a:t>zur</a:t>
            </a:r>
            <a:r>
              <a:rPr lang="en-US" dirty="0"/>
              <a:t> </a:t>
            </a:r>
            <a:r>
              <a:rPr lang="en-US" dirty="0" err="1"/>
              <a:t>Zeit</a:t>
            </a:r>
            <a:r>
              <a:rPr lang="en-US" dirty="0"/>
              <a:t>, da </a:t>
            </a:r>
            <a:r>
              <a:rPr lang="en-US" dirty="0" err="1"/>
              <a:t>sie</a:t>
            </a:r>
            <a:r>
              <a:rPr lang="en-US" dirty="0"/>
              <a:t> </a:t>
            </a:r>
            <a:r>
              <a:rPr lang="en-US" dirty="0" err="1"/>
              <a:t>geschaffen</a:t>
            </a:r>
            <a:r>
              <a:rPr lang="en-US" dirty="0"/>
              <a:t> </a:t>
            </a:r>
            <a:r>
              <a:rPr lang="en-US" dirty="0" err="1" smtClean="0"/>
              <a:t>wurden</a:t>
            </a:r>
            <a:r>
              <a:rPr lang="en-US" dirty="0" smtClean="0"/>
              <a:t>.</a:t>
            </a:r>
            <a:r>
              <a:rPr lang="en-US" dirty="0" smtClean="0"/>
              <a:t>´ It is not written: `He blessed him and called his name Adam.´  A human being is only called Adam when male and female are as one.</a:t>
            </a:r>
            <a:r>
              <a:rPr lang="en-US" dirty="0" smtClean="0"/>
              <a:t> </a:t>
            </a:r>
            <a:endParaRPr lang="en-US" dirty="0"/>
          </a:p>
          <a:p>
            <a:pPr marL="0" indent="0">
              <a:buNone/>
            </a:pPr>
            <a:endParaRPr lang="en-US" dirty="0"/>
          </a:p>
        </p:txBody>
      </p:sp>
    </p:spTree>
    <p:extLst>
      <p:ext uri="{BB962C8B-B14F-4D97-AF65-F5344CB8AC3E}">
        <p14:creationId xmlns:p14="http://schemas.microsoft.com/office/powerpoint/2010/main" val="200574186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816496"/>
          </a:xfrm>
        </p:spPr>
        <p:txBody>
          <a:bodyPr>
            <a:normAutofit/>
          </a:bodyPr>
          <a:lstStyle/>
          <a:p>
            <a:r>
              <a:rPr lang="de-DE" sz="3200" dirty="0" smtClean="0"/>
              <a:t>Die Sünde von Adam</a:t>
            </a:r>
            <a:endParaRPr lang="en-US" sz="3200" dirty="0"/>
          </a:p>
        </p:txBody>
      </p:sp>
      <p:sp>
        <p:nvSpPr>
          <p:cNvPr id="3" name="Content Placeholder 2"/>
          <p:cNvSpPr>
            <a:spLocks noGrp="1"/>
          </p:cNvSpPr>
          <p:nvPr>
            <p:ph idx="1"/>
          </p:nvPr>
        </p:nvSpPr>
        <p:spPr>
          <a:xfrm>
            <a:off x="457200" y="1156704"/>
            <a:ext cx="8229600" cy="4969460"/>
          </a:xfrm>
        </p:spPr>
        <p:txBody>
          <a:bodyPr/>
          <a:lstStyle/>
          <a:p>
            <a:pPr marL="0" indent="0">
              <a:buNone/>
            </a:pPr>
            <a:r>
              <a:rPr lang="en-US" dirty="0" smtClean="0"/>
              <a:t>R. </a:t>
            </a:r>
            <a:r>
              <a:rPr lang="en-US" dirty="0" err="1" smtClean="0"/>
              <a:t>El</a:t>
            </a:r>
            <a:r>
              <a:rPr lang="en-US" dirty="0" err="1" smtClean="0"/>
              <a:t>´azar</a:t>
            </a:r>
            <a:r>
              <a:rPr lang="en-US" dirty="0" smtClean="0"/>
              <a:t> said “We do not know who divorced whom, if the Blessed Holy One divorced Adam or not.  But the word is transposed: ‘He drove out </a:t>
            </a:r>
            <a:r>
              <a:rPr lang="en-US" i="1" dirty="0" smtClean="0"/>
              <a:t>et</a:t>
            </a:r>
            <a:r>
              <a:rPr lang="en-US" dirty="0" smtClean="0"/>
              <a:t>.’  </a:t>
            </a:r>
            <a:r>
              <a:rPr lang="en-US" i="1" dirty="0" smtClean="0"/>
              <a:t>Et</a:t>
            </a:r>
            <a:r>
              <a:rPr lang="en-US" dirty="0" smtClean="0"/>
              <a:t>, precisely!  And who drove out </a:t>
            </a:r>
            <a:r>
              <a:rPr lang="en-US" i="1" dirty="0" smtClean="0"/>
              <a:t>Et</a:t>
            </a:r>
            <a:r>
              <a:rPr lang="en-US" dirty="0" smtClean="0"/>
              <a:t>?</a:t>
            </a:r>
          </a:p>
          <a:p>
            <a:pPr marL="0" indent="0">
              <a:buNone/>
            </a:pPr>
            <a:r>
              <a:rPr lang="en-US" dirty="0" smtClean="0"/>
              <a:t>‘Adam.’</a:t>
            </a:r>
          </a:p>
          <a:p>
            <a:pPr marL="0" indent="0">
              <a:buNone/>
            </a:pPr>
            <a:r>
              <a:rPr lang="en-US" dirty="0" smtClean="0"/>
              <a:t>Adam drove out </a:t>
            </a:r>
            <a:r>
              <a:rPr lang="en-US" i="1" dirty="0" smtClean="0"/>
              <a:t>Et</a:t>
            </a:r>
            <a:r>
              <a:rPr lang="en-US" dirty="0" smtClean="0"/>
              <a:t>!  Therefore it is written:</a:t>
            </a:r>
          </a:p>
          <a:p>
            <a:pPr marL="0" indent="0">
              <a:buNone/>
            </a:pPr>
            <a:r>
              <a:rPr lang="en-US" dirty="0" smtClean="0"/>
              <a:t>‘</a:t>
            </a:r>
            <a:r>
              <a:rPr lang="en-US" dirty="0" smtClean="0"/>
              <a:t>Da </a:t>
            </a:r>
            <a:r>
              <a:rPr lang="en-US" dirty="0" err="1"/>
              <a:t>wies</a:t>
            </a:r>
            <a:r>
              <a:rPr lang="en-US" dirty="0"/>
              <a:t> </a:t>
            </a:r>
            <a:r>
              <a:rPr lang="en-US" dirty="0" err="1"/>
              <a:t>ihn</a:t>
            </a:r>
            <a:r>
              <a:rPr lang="en-US" dirty="0"/>
              <a:t> </a:t>
            </a:r>
            <a:r>
              <a:rPr lang="en-US" dirty="0" err="1"/>
              <a:t>Gott</a:t>
            </a:r>
            <a:r>
              <a:rPr lang="en-US" dirty="0"/>
              <a:t> der HERR </a:t>
            </a:r>
            <a:r>
              <a:rPr lang="en-US" dirty="0" err="1"/>
              <a:t>aus</a:t>
            </a:r>
            <a:r>
              <a:rPr lang="en-US" dirty="0"/>
              <a:t> </a:t>
            </a:r>
            <a:r>
              <a:rPr lang="en-US" dirty="0" err="1"/>
              <a:t>dem</a:t>
            </a:r>
            <a:r>
              <a:rPr lang="en-US" dirty="0"/>
              <a:t> </a:t>
            </a:r>
            <a:r>
              <a:rPr lang="en-US" dirty="0" err="1"/>
              <a:t>Garten</a:t>
            </a:r>
            <a:r>
              <a:rPr lang="en-US" dirty="0"/>
              <a:t> </a:t>
            </a:r>
            <a:r>
              <a:rPr lang="en-US" dirty="0" smtClean="0"/>
              <a:t>Eden.’  Why did he expel him?  Because Adam drove out Et, as we have said.”</a:t>
            </a:r>
            <a:endParaRPr lang="en-US" dirty="0"/>
          </a:p>
        </p:txBody>
      </p:sp>
    </p:spTree>
    <p:extLst>
      <p:ext uri="{BB962C8B-B14F-4D97-AF65-F5344CB8AC3E}">
        <p14:creationId xmlns:p14="http://schemas.microsoft.com/office/powerpoint/2010/main" val="159100607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1857"/>
          </a:xfrm>
        </p:spPr>
        <p:txBody>
          <a:bodyPr/>
          <a:lstStyle/>
          <a:p>
            <a:r>
              <a:rPr lang="en-US" dirty="0" smtClean="0"/>
              <a:t>Emanation of </a:t>
            </a:r>
            <a:r>
              <a:rPr lang="en-US" dirty="0" err="1" smtClean="0"/>
              <a:t>Hokhmah</a:t>
            </a:r>
            <a:endParaRPr lang="en-US" dirty="0"/>
          </a:p>
        </p:txBody>
      </p:sp>
      <p:sp>
        <p:nvSpPr>
          <p:cNvPr id="3" name="Content Placeholder 2"/>
          <p:cNvSpPr>
            <a:spLocks noGrp="1"/>
          </p:cNvSpPr>
          <p:nvPr>
            <p:ph idx="1"/>
          </p:nvPr>
        </p:nvSpPr>
        <p:spPr>
          <a:xfrm>
            <a:off x="457200" y="1134022"/>
            <a:ext cx="8229600" cy="4992141"/>
          </a:xfrm>
        </p:spPr>
        <p:txBody>
          <a:bodyPr>
            <a:normAutofit fontScale="85000" lnSpcReduction="20000"/>
          </a:bodyPr>
          <a:lstStyle/>
          <a:p>
            <a:pPr marL="0" indent="0">
              <a:buNone/>
            </a:pPr>
            <a:r>
              <a:rPr lang="en-US" dirty="0"/>
              <a:t>When the King conceived ordaining He engraved engravings in the luster on high.</a:t>
            </a:r>
          </a:p>
          <a:p>
            <a:pPr marL="0" indent="0">
              <a:buNone/>
            </a:pPr>
            <a:r>
              <a:rPr lang="en-US" dirty="0"/>
              <a:t>A blinding spark flashed within the Concealed of the Concealed from the mystery of the Infinite, a cluster of vapor in formlessness, set in a ring,</a:t>
            </a:r>
          </a:p>
          <a:p>
            <a:pPr marL="0" indent="0">
              <a:buNone/>
            </a:pPr>
            <a:r>
              <a:rPr lang="en-US" dirty="0"/>
              <a:t>Not white, not black, not red, not green, no color at all.  When a band spanned, it yielded radiant colors.  Deep within the spark gushed a flow imbuing colors below, concealed within the concealed of the mystery of the Infinite.  The flow broke through and did not break through its aura.  It was not known at all until, under the impact of breaking through, one high and hidden point shone.  Beyond that point, nothing is known.  So it is called Beginning, the first command of all.</a:t>
            </a:r>
          </a:p>
          <a:p>
            <a:pPr marL="0" indent="0">
              <a:buNone/>
            </a:pPr>
            <a:endParaRPr lang="en-US" dirty="0"/>
          </a:p>
        </p:txBody>
      </p:sp>
    </p:spTree>
    <p:extLst>
      <p:ext uri="{BB962C8B-B14F-4D97-AF65-F5344CB8AC3E}">
        <p14:creationId xmlns:p14="http://schemas.microsoft.com/office/powerpoint/2010/main" val="266663716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Quellen</a:t>
            </a:r>
            <a:r>
              <a:rPr lang="en-US" dirty="0" smtClean="0"/>
              <a:t> </a:t>
            </a:r>
            <a:r>
              <a:rPr lang="en-US" dirty="0" err="1" smtClean="0"/>
              <a:t>für</a:t>
            </a:r>
            <a:r>
              <a:rPr lang="en-US" dirty="0" smtClean="0"/>
              <a:t> den “Adam </a:t>
            </a:r>
            <a:r>
              <a:rPr lang="en-US" dirty="0" err="1" smtClean="0"/>
              <a:t>Kadmon</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Gen. 1,26:</a:t>
            </a:r>
          </a:p>
          <a:p>
            <a:pPr marL="0" indent="0">
              <a:buNone/>
            </a:pPr>
            <a:r>
              <a:rPr lang="en-US" dirty="0" smtClean="0"/>
              <a:t>	“Und </a:t>
            </a:r>
            <a:r>
              <a:rPr lang="en-US" dirty="0" err="1" smtClean="0"/>
              <a:t>Gott</a:t>
            </a:r>
            <a:r>
              <a:rPr lang="en-US" dirty="0" smtClean="0"/>
              <a:t> </a:t>
            </a:r>
            <a:r>
              <a:rPr lang="en-US" dirty="0" err="1" smtClean="0"/>
              <a:t>sprach</a:t>
            </a:r>
            <a:r>
              <a:rPr lang="en-US" dirty="0" smtClean="0"/>
              <a:t>: </a:t>
            </a:r>
            <a:r>
              <a:rPr lang="en-US" dirty="0" err="1" smtClean="0"/>
              <a:t>Wir</a:t>
            </a:r>
            <a:r>
              <a:rPr lang="en-US" dirty="0" smtClean="0"/>
              <a:t> </a:t>
            </a:r>
            <a:r>
              <a:rPr lang="en-US" dirty="0" err="1" smtClean="0"/>
              <a:t>wollen</a:t>
            </a:r>
            <a:r>
              <a:rPr lang="en-US" dirty="0" smtClean="0"/>
              <a:t> Menschen </a:t>
            </a:r>
            <a:r>
              <a:rPr lang="en-US" dirty="0" err="1" smtClean="0"/>
              <a:t>machen</a:t>
            </a:r>
            <a:r>
              <a:rPr lang="en-US" dirty="0" smtClean="0"/>
              <a:t> </a:t>
            </a:r>
            <a:r>
              <a:rPr lang="en-US" dirty="0" err="1" smtClean="0"/>
              <a:t>nach</a:t>
            </a:r>
            <a:r>
              <a:rPr lang="en-US" dirty="0" smtClean="0"/>
              <a:t> </a:t>
            </a:r>
            <a:r>
              <a:rPr lang="en-US" dirty="0" err="1" smtClean="0"/>
              <a:t>unserm</a:t>
            </a:r>
            <a:r>
              <a:rPr lang="en-US" dirty="0" smtClean="0"/>
              <a:t> </a:t>
            </a:r>
            <a:r>
              <a:rPr lang="en-US" dirty="0" err="1" smtClean="0"/>
              <a:t>Bild</a:t>
            </a:r>
            <a:r>
              <a:rPr lang="en-US" dirty="0" smtClean="0"/>
              <a:t> </a:t>
            </a:r>
            <a:r>
              <a:rPr lang="en-US" dirty="0" err="1" smtClean="0"/>
              <a:t>uns</a:t>
            </a:r>
            <a:r>
              <a:rPr lang="en-US" dirty="0" smtClean="0"/>
              <a:t> </a:t>
            </a:r>
            <a:r>
              <a:rPr lang="en-US" dirty="0" err="1" smtClean="0"/>
              <a:t>ähnlich</a:t>
            </a:r>
            <a:r>
              <a:rPr lang="en-US" dirty="0" smtClean="0"/>
              <a:t>”</a:t>
            </a:r>
            <a:endParaRPr lang="en-US" dirty="0"/>
          </a:p>
          <a:p>
            <a:endParaRPr lang="en-US" dirty="0" smtClean="0"/>
          </a:p>
          <a:p>
            <a:r>
              <a:rPr lang="en-US" dirty="0" err="1" smtClean="0"/>
              <a:t>Hes</a:t>
            </a:r>
            <a:r>
              <a:rPr lang="en-US" dirty="0" smtClean="0"/>
              <a:t>. 1,26:</a:t>
            </a:r>
          </a:p>
          <a:p>
            <a:pPr marL="0" indent="0">
              <a:buNone/>
            </a:pPr>
            <a:r>
              <a:rPr lang="en-US" dirty="0" smtClean="0"/>
              <a:t>	“Und </a:t>
            </a:r>
            <a:r>
              <a:rPr lang="en-US" dirty="0" err="1" smtClean="0"/>
              <a:t>über</a:t>
            </a:r>
            <a:r>
              <a:rPr lang="en-US" dirty="0" smtClean="0"/>
              <a:t> </a:t>
            </a:r>
            <a:r>
              <a:rPr lang="en-US" dirty="0" err="1" smtClean="0"/>
              <a:t>dem</a:t>
            </a:r>
            <a:r>
              <a:rPr lang="en-US" dirty="0" smtClean="0"/>
              <a:t> </a:t>
            </a:r>
            <a:r>
              <a:rPr lang="en-US" dirty="0" err="1" smtClean="0"/>
              <a:t>Himmelsgewölbe</a:t>
            </a:r>
            <a:r>
              <a:rPr lang="en-US" dirty="0" smtClean="0"/>
              <a:t>, das </a:t>
            </a:r>
            <a:r>
              <a:rPr lang="en-US" dirty="0" err="1" smtClean="0"/>
              <a:t>über</a:t>
            </a:r>
            <a:r>
              <a:rPr lang="en-US" dirty="0" smtClean="0"/>
              <a:t> </a:t>
            </a:r>
            <a:r>
              <a:rPr lang="en-US" dirty="0" err="1" smtClean="0"/>
              <a:t>ihren</a:t>
            </a:r>
            <a:r>
              <a:rPr lang="en-US" dirty="0" smtClean="0"/>
              <a:t> </a:t>
            </a:r>
            <a:r>
              <a:rPr lang="en-US" dirty="0" err="1" smtClean="0"/>
              <a:t>Häuptern</a:t>
            </a:r>
            <a:r>
              <a:rPr lang="en-US" dirty="0" smtClean="0"/>
              <a:t> war, </a:t>
            </a:r>
            <a:r>
              <a:rPr lang="en-US" dirty="0" err="1" smtClean="0"/>
              <a:t>sah</a:t>
            </a:r>
            <a:r>
              <a:rPr lang="en-US" dirty="0" smtClean="0"/>
              <a:t> </a:t>
            </a:r>
            <a:r>
              <a:rPr lang="en-US" dirty="0" err="1" smtClean="0"/>
              <a:t>es</a:t>
            </a:r>
            <a:r>
              <a:rPr lang="en-US" dirty="0" smtClean="0"/>
              <a:t> </a:t>
            </a:r>
            <a:r>
              <a:rPr lang="en-US" dirty="0" err="1" smtClean="0"/>
              <a:t>aus</a:t>
            </a:r>
            <a:r>
              <a:rPr lang="en-US" dirty="0" smtClean="0"/>
              <a:t> </a:t>
            </a:r>
            <a:r>
              <a:rPr lang="en-US" dirty="0" err="1" smtClean="0"/>
              <a:t>wie</a:t>
            </a:r>
            <a:r>
              <a:rPr lang="en-US" dirty="0" smtClean="0"/>
              <a:t> </a:t>
            </a:r>
            <a:r>
              <a:rPr lang="en-US" dirty="0" err="1" smtClean="0"/>
              <a:t>ein</a:t>
            </a:r>
            <a:r>
              <a:rPr lang="en-US" dirty="0" smtClean="0"/>
              <a:t> </a:t>
            </a:r>
            <a:r>
              <a:rPr lang="en-US" dirty="0" err="1" smtClean="0"/>
              <a:t>Saphirstein</a:t>
            </a:r>
            <a:r>
              <a:rPr lang="en-US" dirty="0" smtClean="0"/>
              <a:t>, </a:t>
            </a:r>
            <a:r>
              <a:rPr lang="en-US" dirty="0" err="1" smtClean="0"/>
              <a:t>wie</a:t>
            </a:r>
            <a:r>
              <a:rPr lang="en-US" dirty="0" smtClean="0"/>
              <a:t> die Gestalt </a:t>
            </a:r>
            <a:r>
              <a:rPr lang="en-US" dirty="0" err="1" smtClean="0"/>
              <a:t>eines</a:t>
            </a:r>
            <a:r>
              <a:rPr lang="en-US" dirty="0" smtClean="0"/>
              <a:t> Thrones. Auf </a:t>
            </a:r>
            <a:r>
              <a:rPr lang="en-US" dirty="0" err="1" smtClean="0"/>
              <a:t>dem</a:t>
            </a:r>
            <a:r>
              <a:rPr lang="en-US" dirty="0" smtClean="0"/>
              <a:t> </a:t>
            </a:r>
            <a:r>
              <a:rPr lang="en-US" dirty="0" err="1" smtClean="0"/>
              <a:t>Gebilde</a:t>
            </a:r>
            <a:r>
              <a:rPr lang="en-US" dirty="0" smtClean="0"/>
              <a:t> des Thrones </a:t>
            </a:r>
            <a:r>
              <a:rPr lang="en-US" dirty="0" err="1" smtClean="0"/>
              <a:t>aber</a:t>
            </a:r>
            <a:r>
              <a:rPr lang="en-US" dirty="0" smtClean="0"/>
              <a:t> </a:t>
            </a:r>
            <a:r>
              <a:rPr lang="en-US" dirty="0" err="1" smtClean="0"/>
              <a:t>saß</a:t>
            </a:r>
            <a:r>
              <a:rPr lang="en-US" dirty="0" smtClean="0"/>
              <a:t> </a:t>
            </a:r>
            <a:r>
              <a:rPr lang="en-US" dirty="0" err="1" smtClean="0"/>
              <a:t>eine</a:t>
            </a:r>
            <a:r>
              <a:rPr lang="en-US" dirty="0" smtClean="0"/>
              <a:t> Gestalt, </a:t>
            </a:r>
            <a:r>
              <a:rPr lang="en-US" dirty="0" err="1" smtClean="0"/>
              <a:t>anzusehen</a:t>
            </a:r>
            <a:r>
              <a:rPr lang="en-US" dirty="0" smtClean="0"/>
              <a:t> </a:t>
            </a:r>
            <a:r>
              <a:rPr lang="en-US" dirty="0" err="1" smtClean="0"/>
              <a:t>wie</a:t>
            </a:r>
            <a:r>
              <a:rPr lang="en-US" dirty="0" smtClean="0"/>
              <a:t> </a:t>
            </a:r>
            <a:r>
              <a:rPr lang="en-US" dirty="0" err="1" smtClean="0"/>
              <a:t>ein</a:t>
            </a:r>
            <a:r>
              <a:rPr lang="en-US" dirty="0" smtClean="0"/>
              <a:t> Mensch, </a:t>
            </a:r>
            <a:r>
              <a:rPr lang="en-US" dirty="0" err="1" smtClean="0"/>
              <a:t>oben</a:t>
            </a:r>
            <a:r>
              <a:rPr lang="en-US" dirty="0" smtClean="0"/>
              <a:t> </a:t>
            </a:r>
            <a:r>
              <a:rPr lang="en-US" dirty="0" err="1" smtClean="0"/>
              <a:t>darauf</a:t>
            </a:r>
            <a:r>
              <a:rPr lang="en-US" smtClean="0"/>
              <a:t>.” </a:t>
            </a:r>
            <a:endParaRPr lang="en-US" dirty="0"/>
          </a:p>
        </p:txBody>
      </p:sp>
    </p:spTree>
    <p:extLst>
      <p:ext uri="{BB962C8B-B14F-4D97-AF65-F5344CB8AC3E}">
        <p14:creationId xmlns:p14="http://schemas.microsoft.com/office/powerpoint/2010/main" val="419903028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Kabbalah</a:t>
            </a:r>
            <a:endParaRPr lang="en-US" dirty="0"/>
          </a:p>
        </p:txBody>
      </p:sp>
      <p:sp>
        <p:nvSpPr>
          <p:cNvPr id="3" name="Content Placeholder 2"/>
          <p:cNvSpPr>
            <a:spLocks noGrp="1"/>
          </p:cNvSpPr>
          <p:nvPr>
            <p:ph idx="1"/>
          </p:nvPr>
        </p:nvSpPr>
        <p:spPr/>
        <p:txBody>
          <a:bodyPr/>
          <a:lstStyle/>
          <a:p>
            <a:r>
              <a:rPr lang="en-US" dirty="0" smtClean="0"/>
              <a:t>Der </a:t>
            </a:r>
            <a:r>
              <a:rPr lang="en-US" dirty="0" err="1" smtClean="0"/>
              <a:t>Wurzel</a:t>
            </a:r>
            <a:r>
              <a:rPr lang="en-US" dirty="0" smtClean="0"/>
              <a:t> </a:t>
            </a:r>
            <a:r>
              <a:rPr lang="he-IL" dirty="0" smtClean="0"/>
              <a:t>קבל </a:t>
            </a:r>
            <a:r>
              <a:rPr lang="de-DE" dirty="0" smtClean="0"/>
              <a:t>= empfangen</a:t>
            </a:r>
          </a:p>
          <a:p>
            <a:r>
              <a:rPr lang="de-DE" dirty="0" err="1" smtClean="0"/>
              <a:t>Kabbalah</a:t>
            </a:r>
            <a:r>
              <a:rPr lang="de-DE" dirty="0" smtClean="0"/>
              <a:t> (</a:t>
            </a:r>
            <a:r>
              <a:rPr lang="he-IL" dirty="0" smtClean="0"/>
              <a:t>קבלה</a:t>
            </a:r>
            <a:r>
              <a:rPr lang="de-DE" dirty="0" smtClean="0"/>
              <a:t>)</a:t>
            </a:r>
            <a:r>
              <a:rPr lang="he-IL" dirty="0" smtClean="0"/>
              <a:t> </a:t>
            </a:r>
            <a:r>
              <a:rPr lang="de-DE" dirty="0" smtClean="0"/>
              <a:t>= das Empfangene</a:t>
            </a:r>
          </a:p>
          <a:p>
            <a:pPr marL="914400" lvl="8" indent="0">
              <a:buNone/>
            </a:pPr>
            <a:r>
              <a:rPr lang="de-DE" sz="2400" dirty="0" smtClean="0"/>
              <a:t>						(oder Überlieferung)</a:t>
            </a:r>
          </a:p>
          <a:p>
            <a:pPr marL="914400" lvl="8" indent="0">
              <a:buNone/>
            </a:pPr>
            <a:endParaRPr lang="de-DE" dirty="0" smtClean="0"/>
          </a:p>
          <a:p>
            <a:r>
              <a:rPr lang="de-DE" dirty="0" smtClean="0"/>
              <a:t>Die </a:t>
            </a:r>
            <a:r>
              <a:rPr lang="de-DE" dirty="0" err="1" smtClean="0"/>
              <a:t>Kabbalah</a:t>
            </a:r>
            <a:r>
              <a:rPr lang="de-DE" dirty="0" smtClean="0"/>
              <a:t> ist auch bekannt als:</a:t>
            </a:r>
          </a:p>
          <a:p>
            <a:pPr marL="0" indent="0">
              <a:buNone/>
            </a:pPr>
            <a:r>
              <a:rPr lang="de-DE" dirty="0" smtClean="0"/>
              <a:t> </a:t>
            </a:r>
            <a:r>
              <a:rPr lang="de-DE" dirty="0" err="1" smtClean="0"/>
              <a:t>Torat</a:t>
            </a:r>
            <a:r>
              <a:rPr lang="de-DE" dirty="0" smtClean="0"/>
              <a:t> ha-Sod (</a:t>
            </a:r>
            <a:r>
              <a:rPr lang="he-IL" dirty="0" smtClean="0"/>
              <a:t>תורת הסוד</a:t>
            </a:r>
            <a:r>
              <a:rPr lang="de-DE" dirty="0" smtClean="0"/>
              <a:t>) </a:t>
            </a:r>
            <a:endParaRPr lang="de-DE" dirty="0"/>
          </a:p>
          <a:p>
            <a:pPr marL="0" indent="0">
              <a:buNone/>
            </a:pPr>
            <a:r>
              <a:rPr lang="de-DE" dirty="0" smtClean="0"/>
              <a:t> </a:t>
            </a:r>
            <a:r>
              <a:rPr lang="de-DE" dirty="0" err="1" smtClean="0"/>
              <a:t>Hochma</a:t>
            </a:r>
            <a:r>
              <a:rPr lang="de-DE" dirty="0" smtClean="0"/>
              <a:t> </a:t>
            </a:r>
            <a:r>
              <a:rPr lang="de-DE" dirty="0" err="1" smtClean="0"/>
              <a:t>Nistara</a:t>
            </a:r>
            <a:r>
              <a:rPr lang="de-DE" dirty="0"/>
              <a:t> </a:t>
            </a:r>
            <a:r>
              <a:rPr lang="de-DE" dirty="0" smtClean="0"/>
              <a:t>(</a:t>
            </a:r>
            <a:r>
              <a:rPr lang="he-IL" dirty="0" smtClean="0"/>
              <a:t>חכמה נסתרה</a:t>
            </a:r>
            <a:r>
              <a:rPr lang="de-DE" dirty="0" smtClean="0"/>
              <a:t>)</a:t>
            </a:r>
          </a:p>
          <a:p>
            <a:pPr marL="2743200" lvl="6" indent="0">
              <a:buNone/>
            </a:pPr>
            <a:r>
              <a:rPr lang="de-DE" dirty="0"/>
              <a:t>	</a:t>
            </a:r>
            <a:r>
              <a:rPr lang="de-DE" dirty="0" smtClean="0"/>
              <a:t>	</a:t>
            </a:r>
            <a:endParaRPr lang="de-DE" sz="2400" dirty="0"/>
          </a:p>
        </p:txBody>
      </p:sp>
    </p:spTree>
    <p:extLst>
      <p:ext uri="{BB962C8B-B14F-4D97-AF65-F5344CB8AC3E}">
        <p14:creationId xmlns:p14="http://schemas.microsoft.com/office/powerpoint/2010/main" val="363548937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PaRDeS (</a:t>
            </a:r>
            <a:r>
              <a:rPr lang="he-IL"/>
              <a:t>פרדס</a:t>
            </a:r>
            <a:r>
              <a:rPr lang="en-US"/>
              <a:t>)</a:t>
            </a:r>
          </a:p>
        </p:txBody>
      </p:sp>
      <p:sp>
        <p:nvSpPr>
          <p:cNvPr id="11267" name="Rectangle 3"/>
          <p:cNvSpPr>
            <a:spLocks noGrp="1" noChangeArrowheads="1"/>
          </p:cNvSpPr>
          <p:nvPr>
            <p:ph type="body" idx="1"/>
          </p:nvPr>
        </p:nvSpPr>
        <p:spPr/>
        <p:txBody>
          <a:bodyPr/>
          <a:lstStyle/>
          <a:p>
            <a:pPr algn="r" rtl="1">
              <a:buFontTx/>
              <a:buNone/>
            </a:pPr>
            <a:r>
              <a:rPr lang="he-IL" b="1"/>
              <a:t>פ</a:t>
            </a:r>
            <a:r>
              <a:rPr lang="he-IL"/>
              <a:t>שט, </a:t>
            </a:r>
            <a:r>
              <a:rPr lang="he-IL" b="1"/>
              <a:t>ר</a:t>
            </a:r>
            <a:r>
              <a:rPr lang="he-IL"/>
              <a:t>מז, </a:t>
            </a:r>
            <a:r>
              <a:rPr lang="he-IL" b="1"/>
              <a:t>ד</a:t>
            </a:r>
            <a:r>
              <a:rPr lang="he-IL"/>
              <a:t>רש, </a:t>
            </a:r>
            <a:r>
              <a:rPr lang="he-IL" b="1"/>
              <a:t>ס</a:t>
            </a:r>
            <a:r>
              <a:rPr lang="he-IL"/>
              <a:t>וד</a:t>
            </a:r>
          </a:p>
          <a:p>
            <a:pPr>
              <a:buFontTx/>
              <a:buNone/>
            </a:pPr>
            <a:r>
              <a:rPr lang="en-US" b="1"/>
              <a:t>P</a:t>
            </a:r>
            <a:r>
              <a:rPr lang="en-US"/>
              <a:t>eshat: litteral, historical, grammatical</a:t>
            </a:r>
          </a:p>
          <a:p>
            <a:pPr>
              <a:buFontTx/>
              <a:buNone/>
            </a:pPr>
            <a:r>
              <a:rPr lang="en-US" b="1"/>
              <a:t>R</a:t>
            </a:r>
            <a:r>
              <a:rPr lang="en-US"/>
              <a:t>emez: hint, allusion; allegory, metaphor</a:t>
            </a:r>
          </a:p>
          <a:p>
            <a:pPr>
              <a:buFontTx/>
              <a:buNone/>
            </a:pPr>
            <a:r>
              <a:rPr lang="en-US" b="1"/>
              <a:t>D</a:t>
            </a:r>
            <a:r>
              <a:rPr lang="en-US"/>
              <a:t>erash: homiletical (Midrasch)</a:t>
            </a:r>
          </a:p>
          <a:p>
            <a:pPr>
              <a:buFontTx/>
              <a:buNone/>
            </a:pPr>
            <a:r>
              <a:rPr lang="en-US" b="1"/>
              <a:t>S</a:t>
            </a:r>
            <a:r>
              <a:rPr lang="en-US"/>
              <a:t>od: esoteric, mystical</a:t>
            </a:r>
            <a:endParaRPr lang="he-IL"/>
          </a:p>
          <a:p>
            <a:pPr>
              <a:buFontTx/>
              <a:buNone/>
            </a:pPr>
            <a:endParaRPr lang="en-US"/>
          </a:p>
        </p:txBody>
      </p:sp>
    </p:spTree>
    <p:extLst>
      <p:ext uri="{BB962C8B-B14F-4D97-AF65-F5344CB8AC3E}">
        <p14:creationId xmlns:p14="http://schemas.microsoft.com/office/powerpoint/2010/main" val="110758507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Von der </a:t>
            </a:r>
            <a:r>
              <a:rPr lang="en-US" dirty="0" err="1" smtClean="0"/>
              <a:t>Bibel</a:t>
            </a:r>
            <a:r>
              <a:rPr lang="en-US" dirty="0" smtClean="0"/>
              <a:t> </a:t>
            </a:r>
            <a:r>
              <a:rPr lang="en-US" dirty="0" err="1" smtClean="0"/>
              <a:t>bis</a:t>
            </a:r>
            <a:r>
              <a:rPr lang="en-US" dirty="0" smtClean="0"/>
              <a:t> </a:t>
            </a:r>
            <a:r>
              <a:rPr lang="en-US" dirty="0" err="1" smtClean="0"/>
              <a:t>zum</a:t>
            </a:r>
            <a:r>
              <a:rPr lang="en-US" dirty="0" smtClean="0"/>
              <a:t> </a:t>
            </a:r>
            <a:r>
              <a:rPr lang="en-US" dirty="0" err="1" smtClean="0"/>
              <a:t>Midrasch</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Genesis 1,3-4:</a:t>
            </a:r>
          </a:p>
          <a:p>
            <a:pPr marL="0" indent="0">
              <a:buNone/>
            </a:pPr>
            <a:endParaRPr lang="en-US" baseline="30000" dirty="0" smtClean="0"/>
          </a:p>
          <a:p>
            <a:pPr marL="0" indent="0">
              <a:buNone/>
            </a:pPr>
            <a:r>
              <a:rPr lang="en-US" baseline="30000" dirty="0" smtClean="0"/>
              <a:t>3 </a:t>
            </a:r>
            <a:r>
              <a:rPr lang="en-US" dirty="0"/>
              <a:t>Und </a:t>
            </a:r>
            <a:r>
              <a:rPr lang="en-US" dirty="0" err="1"/>
              <a:t>Gott</a:t>
            </a:r>
            <a:r>
              <a:rPr lang="en-US" dirty="0"/>
              <a:t> </a:t>
            </a:r>
            <a:r>
              <a:rPr lang="en-US" dirty="0" err="1"/>
              <a:t>sprach</a:t>
            </a:r>
            <a:r>
              <a:rPr lang="en-US" dirty="0"/>
              <a:t>: </a:t>
            </a:r>
            <a:r>
              <a:rPr lang="en-US" dirty="0" err="1"/>
              <a:t>Es</a:t>
            </a:r>
            <a:r>
              <a:rPr lang="en-US" dirty="0"/>
              <a:t> </a:t>
            </a:r>
            <a:r>
              <a:rPr lang="en-US" dirty="0" err="1"/>
              <a:t>werde</a:t>
            </a:r>
            <a:r>
              <a:rPr lang="en-US" dirty="0"/>
              <a:t> </a:t>
            </a:r>
            <a:r>
              <a:rPr lang="en-US" dirty="0" err="1"/>
              <a:t>Licht</a:t>
            </a:r>
            <a:r>
              <a:rPr lang="en-US" dirty="0"/>
              <a:t>! und </a:t>
            </a:r>
            <a:r>
              <a:rPr lang="en-US" dirty="0" err="1"/>
              <a:t>es</a:t>
            </a:r>
            <a:r>
              <a:rPr lang="en-US" dirty="0"/>
              <a:t> ward </a:t>
            </a:r>
            <a:r>
              <a:rPr lang="en-US" dirty="0" err="1"/>
              <a:t>Licht</a:t>
            </a:r>
            <a:r>
              <a:rPr lang="en-US" dirty="0"/>
              <a:t>. </a:t>
            </a:r>
            <a:r>
              <a:rPr lang="en-US" baseline="-25000" dirty="0"/>
              <a:t> </a:t>
            </a:r>
            <a:r>
              <a:rPr lang="en-US" baseline="30000" dirty="0"/>
              <a:t>4 </a:t>
            </a:r>
            <a:r>
              <a:rPr lang="en-US" dirty="0"/>
              <a:t>Und </a:t>
            </a:r>
            <a:r>
              <a:rPr lang="en-US" dirty="0" err="1"/>
              <a:t>Gott</a:t>
            </a:r>
            <a:r>
              <a:rPr lang="en-US" dirty="0"/>
              <a:t> </a:t>
            </a:r>
            <a:r>
              <a:rPr lang="en-US" dirty="0" err="1"/>
              <a:t>sah</a:t>
            </a:r>
            <a:r>
              <a:rPr lang="en-US" dirty="0"/>
              <a:t>, </a:t>
            </a:r>
            <a:r>
              <a:rPr lang="en-US" dirty="0" err="1"/>
              <a:t>daß</a:t>
            </a:r>
            <a:r>
              <a:rPr lang="en-US" dirty="0"/>
              <a:t> das </a:t>
            </a:r>
            <a:r>
              <a:rPr lang="en-US" dirty="0" err="1"/>
              <a:t>Licht</a:t>
            </a:r>
            <a:r>
              <a:rPr lang="en-US" dirty="0"/>
              <a:t> gut war. Da </a:t>
            </a:r>
            <a:r>
              <a:rPr lang="en-US" dirty="0" err="1"/>
              <a:t>schied</a:t>
            </a:r>
            <a:r>
              <a:rPr lang="en-US" dirty="0"/>
              <a:t> </a:t>
            </a:r>
            <a:r>
              <a:rPr lang="en-US" dirty="0" err="1"/>
              <a:t>Gott</a:t>
            </a:r>
            <a:r>
              <a:rPr lang="en-US" dirty="0"/>
              <a:t> das </a:t>
            </a:r>
            <a:r>
              <a:rPr lang="en-US" dirty="0" err="1"/>
              <a:t>Licht</a:t>
            </a:r>
            <a:r>
              <a:rPr lang="en-US" dirty="0"/>
              <a:t> von der </a:t>
            </a:r>
            <a:r>
              <a:rPr lang="en-US" dirty="0" err="1"/>
              <a:t>Finsternis</a:t>
            </a:r>
            <a:endParaRPr lang="en-US" dirty="0"/>
          </a:p>
          <a:p>
            <a:pPr marL="0" indent="0">
              <a:buNone/>
            </a:pPr>
            <a:r>
              <a:rPr lang="en-US" dirty="0"/>
              <a:t> </a:t>
            </a:r>
          </a:p>
          <a:p>
            <a:pPr marL="0" indent="0">
              <a:buNone/>
            </a:pPr>
            <a:r>
              <a:rPr lang="en-US" dirty="0" err="1"/>
              <a:t>Midrasch</a:t>
            </a:r>
            <a:r>
              <a:rPr lang="en-US" dirty="0"/>
              <a:t>:</a:t>
            </a:r>
          </a:p>
          <a:p>
            <a:pPr marL="0" indent="0">
              <a:buNone/>
            </a:pPr>
            <a:r>
              <a:rPr lang="en-US" dirty="0" smtClean="0"/>
              <a:t>	</a:t>
            </a:r>
          </a:p>
          <a:p>
            <a:pPr marL="0" indent="0">
              <a:buNone/>
            </a:pPr>
            <a:r>
              <a:rPr lang="en-US" dirty="0" smtClean="0"/>
              <a:t>“</a:t>
            </a:r>
            <a:r>
              <a:rPr lang="en-US" dirty="0"/>
              <a:t>Und </a:t>
            </a:r>
            <a:r>
              <a:rPr lang="en-US" dirty="0" err="1"/>
              <a:t>Gott</a:t>
            </a:r>
            <a:r>
              <a:rPr lang="en-US" dirty="0"/>
              <a:t> </a:t>
            </a:r>
            <a:r>
              <a:rPr lang="en-US" dirty="0" err="1"/>
              <a:t>sah</a:t>
            </a:r>
            <a:r>
              <a:rPr lang="en-US" dirty="0"/>
              <a:t>, </a:t>
            </a:r>
            <a:r>
              <a:rPr lang="en-US" dirty="0" err="1"/>
              <a:t>daß</a:t>
            </a:r>
            <a:r>
              <a:rPr lang="en-US" dirty="0"/>
              <a:t> das </a:t>
            </a:r>
            <a:r>
              <a:rPr lang="en-US" dirty="0" err="1"/>
              <a:t>Licht</a:t>
            </a:r>
            <a:r>
              <a:rPr lang="en-US" dirty="0"/>
              <a:t> gut war.”  R. </a:t>
            </a:r>
            <a:r>
              <a:rPr lang="en-US" dirty="0" err="1"/>
              <a:t>Yehudah</a:t>
            </a:r>
            <a:r>
              <a:rPr lang="en-US" dirty="0"/>
              <a:t> son of Simon said, “With the light created by God on the first day, Adam could gaze and see from one end of the world to the other.  Since God foresaw human wickedness, He hid the light from the world.  Where did He hide it?  In the Garden of Eden for the righteous, as it is written, “Dem </a:t>
            </a:r>
            <a:r>
              <a:rPr lang="en-US" dirty="0" err="1"/>
              <a:t>Gerechten</a:t>
            </a:r>
            <a:r>
              <a:rPr lang="en-US" dirty="0"/>
              <a:t> </a:t>
            </a:r>
            <a:r>
              <a:rPr lang="en-US" dirty="0" err="1"/>
              <a:t>muß</a:t>
            </a:r>
            <a:r>
              <a:rPr lang="en-US" dirty="0"/>
              <a:t> das </a:t>
            </a:r>
            <a:r>
              <a:rPr lang="en-US" dirty="0" err="1"/>
              <a:t>Licht</a:t>
            </a:r>
            <a:r>
              <a:rPr lang="en-US" dirty="0"/>
              <a:t> </a:t>
            </a:r>
            <a:r>
              <a:rPr lang="en-US" dirty="0" err="1"/>
              <a:t>immer</a:t>
            </a:r>
            <a:r>
              <a:rPr lang="en-US" dirty="0"/>
              <a:t> </a:t>
            </a:r>
            <a:r>
              <a:rPr lang="en-US" dirty="0" err="1"/>
              <a:t>wieder</a:t>
            </a:r>
            <a:r>
              <a:rPr lang="en-US" dirty="0"/>
              <a:t> </a:t>
            </a:r>
            <a:r>
              <a:rPr lang="en-US" dirty="0" err="1"/>
              <a:t>aufgehen</a:t>
            </a:r>
            <a:r>
              <a:rPr lang="en-US" dirty="0"/>
              <a:t>” (Psalms 97,11) (</a:t>
            </a:r>
            <a:r>
              <a:rPr lang="en-US" dirty="0" err="1"/>
              <a:t>Tanhuma</a:t>
            </a:r>
            <a:r>
              <a:rPr lang="en-US" dirty="0"/>
              <a:t>, </a:t>
            </a:r>
            <a:r>
              <a:rPr lang="en-US" dirty="0" err="1"/>
              <a:t>Shemini</a:t>
            </a:r>
            <a:r>
              <a:rPr lang="en-US" dirty="0"/>
              <a:t> 9)</a:t>
            </a:r>
          </a:p>
          <a:p>
            <a:pPr marL="0" indent="0">
              <a:buNone/>
            </a:pPr>
            <a:endParaRPr lang="en-US" dirty="0"/>
          </a:p>
        </p:txBody>
      </p:sp>
    </p:spTree>
    <p:extLst>
      <p:ext uri="{BB962C8B-B14F-4D97-AF65-F5344CB8AC3E}">
        <p14:creationId xmlns:p14="http://schemas.microsoft.com/office/powerpoint/2010/main" val="273268210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81181"/>
          </a:xfrm>
        </p:spPr>
        <p:txBody>
          <a:bodyPr>
            <a:normAutofit/>
          </a:bodyPr>
          <a:lstStyle/>
          <a:p>
            <a:r>
              <a:rPr lang="en-US" sz="3200" dirty="0" smtClean="0"/>
              <a:t>…</a:t>
            </a:r>
            <a:r>
              <a:rPr lang="en-US" sz="3200" dirty="0" err="1" smtClean="0"/>
              <a:t>bis</a:t>
            </a:r>
            <a:r>
              <a:rPr lang="en-US" sz="3200" dirty="0" smtClean="0"/>
              <a:t> </a:t>
            </a:r>
            <a:r>
              <a:rPr lang="en-US" sz="3200" dirty="0" err="1" smtClean="0"/>
              <a:t>zum</a:t>
            </a:r>
            <a:r>
              <a:rPr lang="en-US" sz="3200" dirty="0" smtClean="0"/>
              <a:t> </a:t>
            </a:r>
            <a:r>
              <a:rPr lang="en-US" sz="3200" dirty="0" smtClean="0"/>
              <a:t>Kabbalah (</a:t>
            </a:r>
            <a:r>
              <a:rPr lang="en-US" sz="3200" dirty="0" err="1" smtClean="0"/>
              <a:t>Sefer</a:t>
            </a:r>
            <a:r>
              <a:rPr lang="en-US" sz="3200" dirty="0" smtClean="0"/>
              <a:t> ha-</a:t>
            </a:r>
            <a:r>
              <a:rPr lang="en-US" sz="3200" dirty="0" err="1" smtClean="0"/>
              <a:t>Bahir</a:t>
            </a:r>
            <a:r>
              <a:rPr lang="en-US" sz="3200" dirty="0" smtClean="0"/>
              <a:t>)</a:t>
            </a:r>
            <a:endParaRPr lang="en-US" sz="3200" dirty="0"/>
          </a:p>
        </p:txBody>
      </p:sp>
      <p:sp>
        <p:nvSpPr>
          <p:cNvPr id="3" name="Content Placeholder 2"/>
          <p:cNvSpPr>
            <a:spLocks noGrp="1"/>
          </p:cNvSpPr>
          <p:nvPr>
            <p:ph idx="1"/>
          </p:nvPr>
        </p:nvSpPr>
        <p:spPr>
          <a:xfrm>
            <a:off x="457200" y="1133328"/>
            <a:ext cx="8229600" cy="5543749"/>
          </a:xfrm>
        </p:spPr>
        <p:txBody>
          <a:bodyPr>
            <a:normAutofit lnSpcReduction="10000"/>
          </a:bodyPr>
          <a:lstStyle/>
          <a:p>
            <a:pPr marL="0" indent="0">
              <a:buNone/>
            </a:pPr>
            <a:r>
              <a:rPr lang="en-US" dirty="0" smtClean="0"/>
              <a:t>Before </a:t>
            </a:r>
            <a:r>
              <a:rPr lang="en-US" dirty="0"/>
              <a:t>the world was created, an impulse arose in the divine mind to create a great shining light.  A light so bright was created that no creature could control it.  When God saw that no one could bear it, He took one-seventh and gave it to them in its place.  The rest He hid away for the righteous in the time to come.  He said, “If they prove worthy of this seventh and guard it, I will give them the rest in the world to come.”</a:t>
            </a:r>
          </a:p>
          <a:p>
            <a:pPr marL="0" indent="0">
              <a:buNone/>
            </a:pPr>
            <a:r>
              <a:rPr lang="en-US" i="1" dirty="0"/>
              <a:t>(</a:t>
            </a:r>
            <a:r>
              <a:rPr lang="en-US" i="1" dirty="0" err="1"/>
              <a:t>Sefer</a:t>
            </a:r>
            <a:r>
              <a:rPr lang="en-US" i="1" dirty="0"/>
              <a:t> </a:t>
            </a:r>
            <a:r>
              <a:rPr lang="en-US" i="1" dirty="0" err="1"/>
              <a:t>Bahir</a:t>
            </a:r>
            <a:r>
              <a:rPr lang="en-US" i="1" dirty="0"/>
              <a:t> 160)</a:t>
            </a:r>
            <a:r>
              <a:rPr lang="en-US" dirty="0"/>
              <a:t>  </a:t>
            </a:r>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100956171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7218"/>
          </a:xfrm>
        </p:spPr>
        <p:txBody>
          <a:bodyPr>
            <a:normAutofit/>
          </a:bodyPr>
          <a:lstStyle/>
          <a:p>
            <a:r>
              <a:rPr lang="en-US" sz="3200" dirty="0"/>
              <a:t>…</a:t>
            </a:r>
            <a:r>
              <a:rPr lang="en-US" sz="3200" dirty="0" err="1"/>
              <a:t>bis</a:t>
            </a:r>
            <a:r>
              <a:rPr lang="en-US" sz="3200" dirty="0"/>
              <a:t> </a:t>
            </a:r>
            <a:r>
              <a:rPr lang="en-US" sz="3200" dirty="0" err="1"/>
              <a:t>zum</a:t>
            </a:r>
            <a:r>
              <a:rPr lang="en-US" sz="3200" dirty="0"/>
              <a:t> Kabbalah (</a:t>
            </a:r>
            <a:r>
              <a:rPr lang="en-US" sz="3200" dirty="0" err="1"/>
              <a:t>Sefer</a:t>
            </a:r>
            <a:r>
              <a:rPr lang="en-US" sz="3200" dirty="0"/>
              <a:t> </a:t>
            </a:r>
            <a:r>
              <a:rPr lang="en-US" sz="3200" dirty="0" smtClean="0"/>
              <a:t>ha-Zohar)</a:t>
            </a:r>
            <a:endParaRPr lang="en-US" sz="3200" dirty="0"/>
          </a:p>
        </p:txBody>
      </p:sp>
      <p:sp>
        <p:nvSpPr>
          <p:cNvPr id="3" name="Content Placeholder 2"/>
          <p:cNvSpPr>
            <a:spLocks noGrp="1"/>
          </p:cNvSpPr>
          <p:nvPr>
            <p:ph idx="1"/>
          </p:nvPr>
        </p:nvSpPr>
        <p:spPr>
          <a:xfrm>
            <a:off x="457200" y="1179384"/>
            <a:ext cx="8229600" cy="4946780"/>
          </a:xfrm>
        </p:spPr>
        <p:txBody>
          <a:bodyPr>
            <a:normAutofit fontScale="85000" lnSpcReduction="10000"/>
          </a:bodyPr>
          <a:lstStyle/>
          <a:p>
            <a:pPr marL="0" indent="0">
              <a:buNone/>
            </a:pPr>
            <a:r>
              <a:rPr lang="en-US" dirty="0"/>
              <a:t>Rabbi </a:t>
            </a:r>
            <a:r>
              <a:rPr lang="en-US" dirty="0" err="1"/>
              <a:t>Yehudah</a:t>
            </a:r>
            <a:r>
              <a:rPr lang="en-US" dirty="0"/>
              <a:t> said, “If it (the light) were completely hidden, the world would not exist for even a moment!  Rather, it is hidden and sown like a seed that gives birth to seeds and fruit.  Thereby the world is sustained.  Every single day, a ray of that light shines into the world and keeps everything alive, for with that ray God feeds the world.  And everywhere that Torah is studied at night, one thread-thin ray appears from that hidden light and flows down upon those absorbed in her…Since the first day, it has never been fully revealed, but it plays a vital role in the world, renewing each day the act of Creation!</a:t>
            </a:r>
          </a:p>
          <a:p>
            <a:pPr marL="0" indent="0">
              <a:buNone/>
            </a:pPr>
            <a:r>
              <a:rPr lang="en-US" i="1" dirty="0"/>
              <a:t>(</a:t>
            </a:r>
            <a:r>
              <a:rPr lang="en-US" i="1" dirty="0" err="1"/>
              <a:t>Sefer</a:t>
            </a:r>
            <a:r>
              <a:rPr lang="en-US" i="1" dirty="0"/>
              <a:t> ha-Zohar 2:148-9b)</a:t>
            </a:r>
          </a:p>
          <a:p>
            <a:pPr marL="0" indent="0">
              <a:buNone/>
            </a:pPr>
            <a:endParaRPr lang="en-US" dirty="0"/>
          </a:p>
        </p:txBody>
      </p:sp>
    </p:spTree>
    <p:extLst>
      <p:ext uri="{BB962C8B-B14F-4D97-AF65-F5344CB8AC3E}">
        <p14:creationId xmlns:p14="http://schemas.microsoft.com/office/powerpoint/2010/main" val="237394919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z="3200"/>
              <a:t>Das Buch der Sch</a:t>
            </a:r>
            <a:r>
              <a:rPr lang="de-DE" sz="3200"/>
              <a:t>öpfung </a:t>
            </a:r>
            <a:r>
              <a:rPr lang="en-US" sz="3200"/>
              <a:t>(Sefer Yetzira)</a:t>
            </a:r>
          </a:p>
        </p:txBody>
      </p:sp>
      <p:sp>
        <p:nvSpPr>
          <p:cNvPr id="17411" name="Rectangle 3"/>
          <p:cNvSpPr>
            <a:spLocks noGrp="1" noChangeArrowheads="1"/>
          </p:cNvSpPr>
          <p:nvPr>
            <p:ph type="body" idx="1"/>
          </p:nvPr>
        </p:nvSpPr>
        <p:spPr/>
        <p:txBody>
          <a:bodyPr/>
          <a:lstStyle/>
          <a:p>
            <a:pPr marL="609600" indent="-609600">
              <a:lnSpc>
                <a:spcPct val="90000"/>
              </a:lnSpc>
              <a:buFontTx/>
              <a:buAutoNum type="arabicPeriod"/>
            </a:pPr>
            <a:r>
              <a:rPr lang="de-DE" sz="2400"/>
              <a:t>Auf zweiunddreißig Pfaden hat Wunderwerke der Weisheit eingegraben Jah, JHVH Yebaoth, der lebendige Gott, der Gott Israels, der allmächtige Gott, der Hohe und Erhabene, der in Ewigkeit Thronende, des Name Heiliger ist, und er hat seine Welt geschaffen in drei Formen: Zahl, Buchstabe und Rede.</a:t>
            </a:r>
          </a:p>
          <a:p>
            <a:pPr marL="609600" indent="-609600">
              <a:lnSpc>
                <a:spcPct val="90000"/>
              </a:lnSpc>
              <a:buFontTx/>
              <a:buAutoNum type="arabicPeriod"/>
            </a:pPr>
            <a:r>
              <a:rPr lang="de-DE" sz="2400"/>
              <a:t>Zehn überwesentliche Zahlen und zweiundzwanzig Buchstaben, deren Urgrund drei Mütter, sieben doppelte und zwölf einfache sind.</a:t>
            </a:r>
          </a:p>
          <a:p>
            <a:pPr marL="609600" indent="-609600">
              <a:lnSpc>
                <a:spcPct val="90000"/>
              </a:lnSpc>
              <a:buFontTx/>
              <a:buAutoNum type="arabicPeriod"/>
            </a:pPr>
            <a:r>
              <a:rPr lang="de-DE" sz="2400"/>
              <a:t>Zehn überwesentliche Zahlen—die Zahl der zehn Finger, fünf gegenüber fünf, und der Bund der Einheit in der Mitte, bestellt durch das Verhältnis der Zunge und das Verhältnis der Blöße.</a:t>
            </a:r>
          </a:p>
          <a:p>
            <a:pPr marL="609600" indent="-609600">
              <a:lnSpc>
                <a:spcPct val="90000"/>
              </a:lnSpc>
              <a:buFontTx/>
              <a:buNone/>
            </a:pPr>
            <a:endParaRPr lang="en-US" sz="2400"/>
          </a:p>
        </p:txBody>
      </p:sp>
    </p:spTree>
    <p:extLst>
      <p:ext uri="{BB962C8B-B14F-4D97-AF65-F5344CB8AC3E}">
        <p14:creationId xmlns:p14="http://schemas.microsoft.com/office/powerpoint/2010/main" val="206768096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Unterhaltun</a:t>
            </a:r>
            <a:r>
              <a:rPr lang="en-US" dirty="0" err="1" smtClean="0"/>
              <a:t>g</a:t>
            </a:r>
            <a:r>
              <a:rPr lang="en-US" dirty="0" smtClean="0"/>
              <a:t> in die Zohar</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de-DE" dirty="0"/>
              <a:t>Rabbi Shimon </a:t>
            </a:r>
            <a:r>
              <a:rPr lang="de-DE" dirty="0" err="1"/>
              <a:t>set</a:t>
            </a:r>
            <a:r>
              <a:rPr lang="de-DE" dirty="0"/>
              <a:t> out </a:t>
            </a:r>
            <a:r>
              <a:rPr lang="de-DE" dirty="0" err="1"/>
              <a:t>one</a:t>
            </a:r>
            <a:r>
              <a:rPr lang="de-DE" dirty="0"/>
              <a:t> time </a:t>
            </a:r>
            <a:r>
              <a:rPr lang="de-DE" dirty="0" err="1"/>
              <a:t>for</a:t>
            </a:r>
            <a:r>
              <a:rPr lang="de-DE" dirty="0"/>
              <a:t> Tiberias, </a:t>
            </a:r>
            <a:r>
              <a:rPr lang="de-DE" dirty="0" err="1"/>
              <a:t>and</a:t>
            </a:r>
            <a:r>
              <a:rPr lang="de-DE" dirty="0"/>
              <a:t> </a:t>
            </a:r>
            <a:r>
              <a:rPr lang="de-DE" dirty="0" err="1"/>
              <a:t>with</a:t>
            </a:r>
            <a:r>
              <a:rPr lang="de-DE" dirty="0"/>
              <a:t> </a:t>
            </a:r>
            <a:r>
              <a:rPr lang="de-DE" dirty="0" err="1"/>
              <a:t>him</a:t>
            </a:r>
            <a:r>
              <a:rPr lang="de-DE" dirty="0"/>
              <a:t> </a:t>
            </a:r>
            <a:r>
              <a:rPr lang="de-DE" dirty="0" err="1"/>
              <a:t>were</a:t>
            </a:r>
            <a:r>
              <a:rPr lang="de-DE" dirty="0"/>
              <a:t> R. </a:t>
            </a:r>
            <a:r>
              <a:rPr lang="de-DE" dirty="0" err="1"/>
              <a:t>Yose</a:t>
            </a:r>
            <a:r>
              <a:rPr lang="de-DE" dirty="0"/>
              <a:t> , R. Judah, </a:t>
            </a:r>
            <a:r>
              <a:rPr lang="de-DE" dirty="0" err="1"/>
              <a:t>and</a:t>
            </a:r>
            <a:r>
              <a:rPr lang="de-DE" dirty="0"/>
              <a:t> R. </a:t>
            </a:r>
            <a:r>
              <a:rPr lang="de-DE" dirty="0" err="1"/>
              <a:t>Hiyya</a:t>
            </a:r>
            <a:r>
              <a:rPr lang="de-DE" dirty="0"/>
              <a:t>.  On </a:t>
            </a:r>
            <a:r>
              <a:rPr lang="de-DE" dirty="0" err="1"/>
              <a:t>the</a:t>
            </a:r>
            <a:r>
              <a:rPr lang="de-DE" dirty="0"/>
              <a:t> </a:t>
            </a:r>
            <a:r>
              <a:rPr lang="de-DE" dirty="0" err="1"/>
              <a:t>road</a:t>
            </a:r>
            <a:r>
              <a:rPr lang="de-DE" dirty="0"/>
              <a:t> </a:t>
            </a:r>
            <a:r>
              <a:rPr lang="de-DE" dirty="0" err="1"/>
              <a:t>coming</a:t>
            </a:r>
            <a:r>
              <a:rPr lang="de-DE" dirty="0"/>
              <a:t> </a:t>
            </a:r>
            <a:r>
              <a:rPr lang="de-DE" dirty="0" err="1"/>
              <a:t>toward</a:t>
            </a:r>
            <a:r>
              <a:rPr lang="de-DE" dirty="0"/>
              <a:t> </a:t>
            </a:r>
            <a:r>
              <a:rPr lang="de-DE" dirty="0" err="1"/>
              <a:t>them</a:t>
            </a:r>
            <a:r>
              <a:rPr lang="de-DE" dirty="0"/>
              <a:t> </a:t>
            </a:r>
            <a:r>
              <a:rPr lang="de-DE" dirty="0" err="1"/>
              <a:t>they</a:t>
            </a:r>
            <a:r>
              <a:rPr lang="de-DE" dirty="0"/>
              <a:t> </a:t>
            </a:r>
            <a:r>
              <a:rPr lang="de-DE" dirty="0" err="1"/>
              <a:t>met</a:t>
            </a:r>
            <a:r>
              <a:rPr lang="de-DE" dirty="0"/>
              <a:t> R. </a:t>
            </a:r>
            <a:r>
              <a:rPr lang="de-DE" dirty="0" err="1"/>
              <a:t>Phineas</a:t>
            </a:r>
            <a:r>
              <a:rPr lang="de-DE" dirty="0"/>
              <a:t>.  All </a:t>
            </a:r>
            <a:r>
              <a:rPr lang="de-DE" dirty="0" err="1"/>
              <a:t>dismounted</a:t>
            </a:r>
            <a:r>
              <a:rPr lang="de-DE" dirty="0"/>
              <a:t> </a:t>
            </a:r>
            <a:r>
              <a:rPr lang="de-DE" dirty="0" err="1"/>
              <a:t>and</a:t>
            </a:r>
            <a:r>
              <a:rPr lang="de-DE" dirty="0"/>
              <a:t> </a:t>
            </a:r>
            <a:r>
              <a:rPr lang="de-DE" dirty="0" err="1"/>
              <a:t>sat</a:t>
            </a:r>
            <a:r>
              <a:rPr lang="de-DE" dirty="0"/>
              <a:t> down on </a:t>
            </a:r>
            <a:r>
              <a:rPr lang="de-DE" dirty="0" err="1"/>
              <a:t>the</a:t>
            </a:r>
            <a:r>
              <a:rPr lang="de-DE" dirty="0"/>
              <a:t> </a:t>
            </a:r>
            <a:r>
              <a:rPr lang="de-DE" dirty="0" err="1"/>
              <a:t>mountainside</a:t>
            </a:r>
            <a:r>
              <a:rPr lang="de-DE" dirty="0"/>
              <a:t>, </a:t>
            </a:r>
            <a:r>
              <a:rPr lang="de-DE" dirty="0" err="1"/>
              <a:t>under</a:t>
            </a:r>
            <a:r>
              <a:rPr lang="de-DE" dirty="0"/>
              <a:t> a </a:t>
            </a:r>
            <a:r>
              <a:rPr lang="de-DE" dirty="0" err="1"/>
              <a:t>tree</a:t>
            </a:r>
            <a:r>
              <a:rPr lang="de-DE" dirty="0"/>
              <a:t>.  R. </a:t>
            </a:r>
            <a:r>
              <a:rPr lang="de-DE" dirty="0" err="1"/>
              <a:t>Phineas</a:t>
            </a:r>
            <a:r>
              <a:rPr lang="de-DE" dirty="0"/>
              <a:t> </a:t>
            </a:r>
            <a:r>
              <a:rPr lang="de-DE" dirty="0" err="1"/>
              <a:t>spoke</a:t>
            </a:r>
            <a:r>
              <a:rPr lang="de-DE" dirty="0"/>
              <a:t>: </a:t>
            </a:r>
            <a:r>
              <a:rPr lang="de-DE" dirty="0" err="1"/>
              <a:t>While</a:t>
            </a:r>
            <a:r>
              <a:rPr lang="de-DE" dirty="0"/>
              <a:t> </a:t>
            </a:r>
            <a:r>
              <a:rPr lang="de-DE" dirty="0" err="1"/>
              <a:t>we</a:t>
            </a:r>
            <a:r>
              <a:rPr lang="de-DE" dirty="0"/>
              <a:t> </a:t>
            </a:r>
            <a:r>
              <a:rPr lang="de-DE" dirty="0" err="1"/>
              <a:t>sit</a:t>
            </a:r>
            <a:r>
              <a:rPr lang="de-DE" dirty="0"/>
              <a:t>, I </a:t>
            </a:r>
            <a:r>
              <a:rPr lang="de-DE" dirty="0" err="1"/>
              <a:t>should</a:t>
            </a:r>
            <a:r>
              <a:rPr lang="de-DE" dirty="0"/>
              <a:t> </a:t>
            </a:r>
            <a:r>
              <a:rPr lang="de-DE" dirty="0" err="1"/>
              <a:t>like</a:t>
            </a:r>
            <a:r>
              <a:rPr lang="de-DE" dirty="0"/>
              <a:t> </a:t>
            </a:r>
            <a:r>
              <a:rPr lang="de-DE" dirty="0" err="1"/>
              <a:t>to</a:t>
            </a:r>
            <a:r>
              <a:rPr lang="de-DE" dirty="0"/>
              <a:t> </a:t>
            </a:r>
            <a:r>
              <a:rPr lang="de-DE" dirty="0" err="1"/>
              <a:t>hear</a:t>
            </a:r>
            <a:r>
              <a:rPr lang="de-DE" dirty="0"/>
              <a:t> </a:t>
            </a:r>
            <a:r>
              <a:rPr lang="de-DE" dirty="0" err="1"/>
              <a:t>some</a:t>
            </a:r>
            <a:r>
              <a:rPr lang="de-DE" dirty="0"/>
              <a:t> </a:t>
            </a:r>
            <a:r>
              <a:rPr lang="de-DE" dirty="0" err="1"/>
              <a:t>of</a:t>
            </a:r>
            <a:r>
              <a:rPr lang="de-DE" dirty="0"/>
              <a:t> </a:t>
            </a:r>
            <a:r>
              <a:rPr lang="de-DE" dirty="0" err="1"/>
              <a:t>those</a:t>
            </a:r>
            <a:r>
              <a:rPr lang="de-DE" dirty="0"/>
              <a:t> </a:t>
            </a:r>
            <a:r>
              <a:rPr lang="de-DE" dirty="0" err="1"/>
              <a:t>wondrous</a:t>
            </a:r>
            <a:r>
              <a:rPr lang="de-DE" dirty="0"/>
              <a:t> </a:t>
            </a:r>
            <a:r>
              <a:rPr lang="de-DE" dirty="0" err="1"/>
              <a:t>ideas</a:t>
            </a:r>
            <a:r>
              <a:rPr lang="de-DE" dirty="0"/>
              <a:t> </a:t>
            </a:r>
            <a:r>
              <a:rPr lang="de-DE" dirty="0" err="1"/>
              <a:t>which</a:t>
            </a:r>
            <a:r>
              <a:rPr lang="de-DE" dirty="0"/>
              <a:t> </a:t>
            </a:r>
            <a:r>
              <a:rPr lang="de-DE" dirty="0" err="1"/>
              <a:t>figure</a:t>
            </a:r>
            <a:r>
              <a:rPr lang="de-DE" dirty="0"/>
              <a:t> in </a:t>
            </a:r>
            <a:r>
              <a:rPr lang="de-DE" dirty="0" err="1"/>
              <a:t>your</a:t>
            </a:r>
            <a:r>
              <a:rPr lang="de-DE" dirty="0"/>
              <a:t> </a:t>
            </a:r>
            <a:r>
              <a:rPr lang="de-DE" dirty="0" err="1"/>
              <a:t>discourse</a:t>
            </a:r>
            <a:r>
              <a:rPr lang="de-DE" dirty="0"/>
              <a:t> </a:t>
            </a:r>
            <a:r>
              <a:rPr lang="de-DE" dirty="0" err="1"/>
              <a:t>daily</a:t>
            </a:r>
            <a:r>
              <a:rPr lang="de-DE" dirty="0"/>
              <a:t>.</a:t>
            </a:r>
            <a:endParaRPr lang="en-US" dirty="0"/>
          </a:p>
          <a:p>
            <a:pPr marL="0" indent="0">
              <a:buNone/>
            </a:pPr>
            <a:r>
              <a:rPr lang="de-DE" dirty="0"/>
              <a:t>(</a:t>
            </a:r>
            <a:r>
              <a:rPr lang="de-DE" dirty="0" err="1"/>
              <a:t>Zohar</a:t>
            </a:r>
            <a:r>
              <a:rPr lang="de-DE" dirty="0"/>
              <a:t> I, 49b)</a:t>
            </a:r>
            <a:endParaRPr lang="en-US" dirty="0"/>
          </a:p>
          <a:p>
            <a:pPr marL="0" indent="0">
              <a:buNone/>
            </a:pPr>
            <a:endParaRPr lang="en-US" dirty="0"/>
          </a:p>
        </p:txBody>
      </p:sp>
    </p:spTree>
    <p:extLst>
      <p:ext uri="{BB962C8B-B14F-4D97-AF65-F5344CB8AC3E}">
        <p14:creationId xmlns:p14="http://schemas.microsoft.com/office/powerpoint/2010/main" val="123769986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890</TotalTime>
  <Words>1684</Words>
  <Application>Microsoft Macintosh PowerPoint</Application>
  <PresentationFormat>On-screen Show (4:3)</PresentationFormat>
  <Paragraphs>118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Einführung in die jüdische Literatur und Kultur</vt:lpstr>
      <vt:lpstr> Warum die mündliche Tora mündliche bleibt...</vt:lpstr>
      <vt:lpstr>Kabbalah</vt:lpstr>
      <vt:lpstr>PaRDeS (פרדס)</vt:lpstr>
      <vt:lpstr>Von der Bibel bis zum Midrasch</vt:lpstr>
      <vt:lpstr>…bis zum Kabbalah (Sefer ha-Bahir)</vt:lpstr>
      <vt:lpstr>…bis zum Kabbalah (Sefer ha-Zohar)</vt:lpstr>
      <vt:lpstr>Das Buch der Schöpfung (Sefer Yetzira)</vt:lpstr>
      <vt:lpstr>Unterhaltung in die Zohar</vt:lpstr>
      <vt:lpstr>Woher Zehn Sefirot?</vt:lpstr>
      <vt:lpstr>Torah als Kleidungsstück (Garment)</vt:lpstr>
      <vt:lpstr>Torah als Kleidungsstück (Garment)</vt:lpstr>
      <vt:lpstr>Torah als Kleidungsstück (Garment)</vt:lpstr>
      <vt:lpstr>Emanation of Hokhmah</vt:lpstr>
      <vt:lpstr>Von Hokhmah bis Bina</vt:lpstr>
      <vt:lpstr>Von Hokhmah bis Bina</vt:lpstr>
      <vt:lpstr>Die Sünde von Adam</vt:lpstr>
      <vt:lpstr>Männlich und Weiblich</vt:lpstr>
      <vt:lpstr>Männlich und Weiblich</vt:lpstr>
      <vt:lpstr>Männlich und Weiblich</vt:lpstr>
      <vt:lpstr>Die Sünde von Adam</vt:lpstr>
      <vt:lpstr>Emanation of Hokhmah</vt:lpstr>
      <vt:lpstr>Quellen für den “Adam Kadmon”</vt:lpstr>
    </vt:vector>
  </TitlesOfParts>
  <Company>Theologische Fakultaet, Universitaet Greifswald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Einführung in die jüdische Literatur und Kultur</dc:title>
  <dc:creator>Daniel Stein Kokin</dc:creator>
  <cp:lastModifiedBy>Daniel Stein Kokin</cp:lastModifiedBy>
  <cp:revision>16</cp:revision>
  <dcterms:created xsi:type="dcterms:W3CDTF">2011-05-11T13:51:58Z</dcterms:created>
  <dcterms:modified xsi:type="dcterms:W3CDTF">2011-05-12T05:29:48Z</dcterms:modified>
</cp:coreProperties>
</file>