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75" r:id="rId5"/>
    <p:sldId id="276" r:id="rId6"/>
    <p:sldId id="259" r:id="rId7"/>
    <p:sldId id="277" r:id="rId8"/>
    <p:sldId id="278" r:id="rId9"/>
    <p:sldId id="262" r:id="rId10"/>
    <p:sldId id="279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3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90DC5-403C-4041-A787-D90FEE1BCD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FDF5-FD49-394B-9B77-7C1D71C4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20" y="1392766"/>
            <a:ext cx="8835047" cy="1379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6700" dirty="0" smtClean="0"/>
              <a:t>Die </a:t>
            </a:r>
            <a:r>
              <a:rPr lang="en-US" sz="6700" dirty="0" err="1" smtClean="0"/>
              <a:t>Haggadah</a:t>
            </a:r>
            <a:r>
              <a:rPr lang="en-US" sz="6700" dirty="0" smtClean="0"/>
              <a:t> des </a:t>
            </a:r>
            <a:r>
              <a:rPr lang="en-US" sz="6700" dirty="0" err="1" smtClean="0"/>
              <a:t>Pessachs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4202"/>
            <a:ext cx="6400800" cy="294938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“Und </a:t>
            </a:r>
            <a:r>
              <a:rPr lang="en-US" sz="2000" dirty="0" err="1" smtClean="0"/>
              <a:t>wären</a:t>
            </a:r>
            <a:r>
              <a:rPr lang="en-US" sz="2000" dirty="0" smtClean="0"/>
              <a:t> </a:t>
            </a:r>
            <a:r>
              <a:rPr lang="en-US" sz="2000" dirty="0" err="1" smtClean="0"/>
              <a:t>wir</a:t>
            </a:r>
            <a:r>
              <a:rPr lang="en-US" sz="2000" dirty="0" smtClean="0"/>
              <a:t> </a:t>
            </a:r>
            <a:r>
              <a:rPr lang="en-US" sz="2000" dirty="0" err="1" smtClean="0"/>
              <a:t>alle</a:t>
            </a:r>
            <a:r>
              <a:rPr lang="en-US" sz="2000" dirty="0" smtClean="0"/>
              <a:t> </a:t>
            </a:r>
            <a:r>
              <a:rPr lang="en-US" sz="2000" dirty="0" err="1" smtClean="0"/>
              <a:t>auch</a:t>
            </a:r>
            <a:r>
              <a:rPr lang="en-US" sz="2000" dirty="0" smtClean="0"/>
              <a:t> Weise, </a:t>
            </a:r>
            <a:r>
              <a:rPr lang="en-US" sz="2000" dirty="0" err="1" smtClean="0"/>
              <a:t>Verständige</a:t>
            </a:r>
            <a:r>
              <a:rPr lang="en-US" sz="2000" dirty="0" smtClean="0"/>
              <a:t>, </a:t>
            </a:r>
            <a:r>
              <a:rPr lang="en-US" sz="2000" dirty="0" err="1" smtClean="0"/>
              <a:t>erfahrene</a:t>
            </a:r>
            <a:r>
              <a:rPr lang="en-US" sz="2000" dirty="0" smtClean="0"/>
              <a:t> </a:t>
            </a:r>
            <a:r>
              <a:rPr lang="en-US" sz="2000" dirty="0" err="1" smtClean="0"/>
              <a:t>Greise</a:t>
            </a:r>
            <a:r>
              <a:rPr lang="en-US" sz="2000" dirty="0" smtClean="0"/>
              <a:t> und Kenner der </a:t>
            </a:r>
            <a:r>
              <a:rPr lang="en-US" sz="2000" dirty="0" err="1" smtClean="0"/>
              <a:t>Tora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bliebe</a:t>
            </a:r>
            <a:r>
              <a:rPr lang="en-US" sz="2000" dirty="0" smtClean="0"/>
              <a:t> </a:t>
            </a:r>
            <a:r>
              <a:rPr lang="en-US" sz="2000" dirty="0" err="1" smtClean="0"/>
              <a:t>dennoch</a:t>
            </a:r>
            <a:r>
              <a:rPr lang="en-US" sz="2000" dirty="0" smtClean="0"/>
              <a:t> </a:t>
            </a:r>
            <a:r>
              <a:rPr lang="en-US" sz="2000" dirty="0" err="1" smtClean="0"/>
              <a:t>unsere</a:t>
            </a:r>
            <a:r>
              <a:rPr lang="en-US" sz="2000" dirty="0" smtClean="0"/>
              <a:t> </a:t>
            </a:r>
            <a:r>
              <a:rPr lang="en-US" sz="2000" dirty="0" err="1" smtClean="0"/>
              <a:t>Pflicht</a:t>
            </a:r>
            <a:r>
              <a:rPr lang="en-US" sz="2000" dirty="0" smtClean="0"/>
              <a:t>, den </a:t>
            </a:r>
            <a:r>
              <a:rPr lang="en-US" sz="2000" dirty="0" err="1" smtClean="0"/>
              <a:t>Auszug</a:t>
            </a:r>
            <a:r>
              <a:rPr lang="en-US" sz="2000" dirty="0" smtClean="0"/>
              <a:t> </a:t>
            </a:r>
            <a:r>
              <a:rPr lang="en-US" sz="2000" dirty="0" err="1" smtClean="0"/>
              <a:t>aus</a:t>
            </a:r>
            <a:r>
              <a:rPr lang="en-US" sz="2000" dirty="0" smtClean="0"/>
              <a:t> </a:t>
            </a:r>
            <a:r>
              <a:rPr lang="en-US" sz="2000" dirty="0" err="1" smtClean="0"/>
              <a:t>Aegypten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dirty="0" err="1" smtClean="0"/>
              <a:t>erzählen</a:t>
            </a:r>
            <a:r>
              <a:rPr lang="en-US" sz="2000" dirty="0" smtClean="0"/>
              <a:t>, und </a:t>
            </a:r>
            <a:r>
              <a:rPr lang="en-US" sz="2000" dirty="0" err="1" smtClean="0"/>
              <a:t>jeder</a:t>
            </a:r>
            <a:r>
              <a:rPr lang="en-US" sz="2000" dirty="0" smtClean="0"/>
              <a:t>, </a:t>
            </a:r>
            <a:r>
              <a:rPr lang="en-US" sz="2000" dirty="0" err="1" smtClean="0"/>
              <a:t>dern</a:t>
            </a:r>
            <a:r>
              <a:rPr lang="en-US" sz="2000" dirty="0" smtClean="0"/>
              <a:t> den </a:t>
            </a:r>
            <a:r>
              <a:rPr lang="en-US" sz="2000" dirty="0" err="1" smtClean="0"/>
              <a:t>Auszug</a:t>
            </a:r>
            <a:r>
              <a:rPr lang="en-US" sz="2000" dirty="0" smtClean="0"/>
              <a:t> </a:t>
            </a:r>
            <a:r>
              <a:rPr lang="en-US" sz="2000" dirty="0" err="1" smtClean="0"/>
              <a:t>aus</a:t>
            </a:r>
            <a:r>
              <a:rPr lang="en-US" sz="2000" dirty="0" smtClean="0"/>
              <a:t> </a:t>
            </a:r>
            <a:r>
              <a:rPr lang="en-US" sz="2000" dirty="0" err="1" smtClean="0"/>
              <a:t>Aegypten</a:t>
            </a:r>
            <a:r>
              <a:rPr lang="en-US" sz="2000" dirty="0" smtClean="0"/>
              <a:t> </a:t>
            </a:r>
            <a:r>
              <a:rPr lang="en-US" sz="2000" dirty="0" err="1" smtClean="0"/>
              <a:t>ausführlich</a:t>
            </a:r>
            <a:r>
              <a:rPr lang="en-US" sz="2000" dirty="0" smtClean="0"/>
              <a:t> </a:t>
            </a:r>
            <a:r>
              <a:rPr lang="en-US" sz="2000" dirty="0" err="1" smtClean="0"/>
              <a:t>erzählt</a:t>
            </a:r>
            <a:r>
              <a:rPr lang="en-US" sz="2000" dirty="0" smtClean="0"/>
              <a:t>,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rühmenswert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r>
              <a:rPr lang="en-US" dirty="0" err="1" smtClean="0"/>
              <a:t>Wintersemester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Daniel Stein Kokin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5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Tannaitic Literature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Mishna</a:t>
            </a:r>
            <a:r>
              <a:rPr lang="en-US" dirty="0"/>
              <a:t> (</a:t>
            </a:r>
            <a:r>
              <a:rPr lang="he-IL" dirty="0"/>
              <a:t>משנה</a:t>
            </a:r>
            <a:r>
              <a:rPr lang="en-US" dirty="0"/>
              <a:t>):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Repetition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 err="1"/>
              <a:t>Tosefta</a:t>
            </a:r>
            <a:r>
              <a:rPr lang="he-IL" dirty="0"/>
              <a:t> </a:t>
            </a:r>
            <a:r>
              <a:rPr lang="en-US" dirty="0"/>
              <a:t> (</a:t>
            </a:r>
            <a:r>
              <a:rPr lang="he-IL" dirty="0"/>
              <a:t>תוספתא</a:t>
            </a:r>
            <a:r>
              <a:rPr lang="en-US" dirty="0"/>
              <a:t>):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Addition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Supplement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	the </a:t>
            </a:r>
            <a:r>
              <a:rPr lang="en-US" dirty="0" err="1"/>
              <a:t>Mishna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Recycle bin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4X bigger than the </a:t>
            </a:r>
            <a:r>
              <a:rPr lang="en-US" dirty="0" err="1"/>
              <a:t>Mishna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     collects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baraitot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400"/>
              <a:t>Mischna: Structure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Six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Orders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(</a:t>
            </a:r>
            <a:r>
              <a:rPr lang="he-IL" sz="2000" dirty="0"/>
              <a:t>סדרים</a:t>
            </a:r>
            <a:r>
              <a:rPr lang="en-US" sz="2000" dirty="0"/>
              <a:t>), hence Talmud as </a:t>
            </a:r>
            <a:r>
              <a:rPr lang="he-IL" sz="2000" dirty="0"/>
              <a:t>ש"ס</a:t>
            </a:r>
            <a:r>
              <a:rPr lang="en-US" sz="2000" dirty="0"/>
              <a:t> (short for: six orders):   </a:t>
            </a:r>
            <a:endParaRPr lang="he-IL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1. Seeds (</a:t>
            </a:r>
            <a:r>
              <a:rPr lang="he-IL" sz="1600" dirty="0"/>
              <a:t>זרעים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</a:t>
            </a:r>
            <a:r>
              <a:rPr lang="he-IL" sz="1600" dirty="0"/>
              <a:t>	</a:t>
            </a:r>
            <a:r>
              <a:rPr lang="en-US" sz="1600" dirty="0"/>
              <a:t>Blessings and prayers: agricultural laws, incl. tithes and sabbatical year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2. Appointed Times (</a:t>
            </a:r>
            <a:r>
              <a:rPr lang="he-IL" sz="1600" dirty="0"/>
              <a:t>מועד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	Sabbath and festivals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3.  Women (</a:t>
            </a:r>
            <a:r>
              <a:rPr lang="he-IL" sz="1600" dirty="0"/>
              <a:t>נשים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	Marriage and divorce vows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4. Damages (</a:t>
            </a:r>
            <a:r>
              <a:rPr lang="he-IL" sz="1600" dirty="0"/>
              <a:t>נזיקים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	Civil law, Constitution of courts, Legal procedure, </a:t>
            </a:r>
            <a:r>
              <a:rPr lang="en-US" sz="1600" b="1" dirty="0"/>
              <a:t>Ethics of the Fathers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5. Holy Things (</a:t>
            </a:r>
            <a:r>
              <a:rPr lang="he-IL" sz="1600" dirty="0"/>
              <a:t>קדושים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	Temple sacrifices, permitted and forbidden foods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e-IL" sz="1600" dirty="0"/>
              <a:t>	</a:t>
            </a:r>
            <a:r>
              <a:rPr lang="en-US" sz="1600" dirty="0"/>
              <a:t>6. Purities (</a:t>
            </a:r>
            <a:r>
              <a:rPr lang="he-IL" sz="1600" dirty="0"/>
              <a:t>טהורות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	Purification through washing and bathing, degrees of ritual purity, things defined as unclean</a:t>
            </a:r>
          </a:p>
          <a:p>
            <a:pPr>
              <a:lnSpc>
                <a:spcPct val="80000"/>
              </a:lnSpc>
              <a:buFontTx/>
              <a:buNone/>
            </a:pPr>
            <a:endParaRPr lang="he-IL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Sixty-Three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Tractates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(</a:t>
            </a:r>
            <a:r>
              <a:rPr lang="he-IL" sz="2000" dirty="0"/>
              <a:t>מסכתות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211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8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i="1" dirty="0" smtClean="0"/>
              <a:t>Seder</a:t>
            </a:r>
            <a:r>
              <a:rPr lang="en-US" sz="3200" dirty="0" smtClean="0"/>
              <a:t> “Appointed Times/</a:t>
            </a:r>
            <a:r>
              <a:rPr lang="en-US" sz="3200" dirty="0" err="1" smtClean="0"/>
              <a:t>Feste</a:t>
            </a:r>
            <a:r>
              <a:rPr lang="en-US" sz="3200" dirty="0" smtClean="0"/>
              <a:t>” (</a:t>
            </a:r>
            <a:r>
              <a:rPr lang="he-IL" sz="3200" dirty="0" smtClean="0"/>
              <a:t>מועד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		Sabbath and festivals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152"/>
            <a:ext cx="8229600" cy="4884012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Traktat</a:t>
            </a:r>
            <a:r>
              <a:rPr lang="en-US" dirty="0" smtClean="0"/>
              <a:t> </a:t>
            </a:r>
            <a:r>
              <a:rPr lang="en-US" dirty="0" err="1" smtClean="0"/>
              <a:t>Schabbat</a:t>
            </a:r>
            <a:r>
              <a:rPr lang="en-US" dirty="0" smtClean="0"/>
              <a:t> (</a:t>
            </a:r>
            <a:r>
              <a:rPr lang="en-US" dirty="0" err="1" smtClean="0"/>
              <a:t>Sabbat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Traktat</a:t>
            </a:r>
            <a:r>
              <a:rPr lang="en-US" dirty="0" smtClean="0"/>
              <a:t> </a:t>
            </a:r>
            <a:r>
              <a:rPr lang="en-US" dirty="0" err="1" smtClean="0"/>
              <a:t>Erubin</a:t>
            </a:r>
            <a:r>
              <a:rPr lang="en-US" dirty="0" smtClean="0"/>
              <a:t> (</a:t>
            </a:r>
            <a:r>
              <a:rPr lang="en-US" dirty="0" err="1" smtClean="0"/>
              <a:t>Vermischungen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Traktat</a:t>
            </a:r>
            <a:r>
              <a:rPr lang="en-US" dirty="0" smtClean="0"/>
              <a:t> </a:t>
            </a:r>
            <a:r>
              <a:rPr lang="en-US" dirty="0" err="1" smtClean="0"/>
              <a:t>Pesachim</a:t>
            </a:r>
            <a:r>
              <a:rPr lang="en-US" dirty="0" smtClean="0"/>
              <a:t> (</a:t>
            </a:r>
            <a:r>
              <a:rPr lang="en-US" dirty="0" err="1" smtClean="0"/>
              <a:t>Passafeiern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/>
              <a:t>u</a:t>
            </a:r>
            <a:r>
              <a:rPr lang="en-US" dirty="0" err="1" smtClean="0"/>
              <a:t>sw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1654"/>
            <a:ext cx="8229600" cy="177250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Nächstes</a:t>
            </a:r>
            <a:r>
              <a:rPr lang="en-US" sz="3200" dirty="0" smtClean="0"/>
              <a:t> Mal</a:t>
            </a:r>
            <a:br>
              <a:rPr lang="en-US" sz="3200" dirty="0" smtClean="0"/>
            </a:br>
            <a:r>
              <a:rPr lang="en-US" sz="3200" dirty="0" smtClean="0"/>
              <a:t>Die </a:t>
            </a:r>
            <a:r>
              <a:rPr lang="en-US" sz="3200" dirty="0" err="1" smtClean="0"/>
              <a:t>Enstehung</a:t>
            </a:r>
            <a:r>
              <a:rPr lang="en-US" sz="3200" dirty="0" smtClean="0"/>
              <a:t> des Seder-</a:t>
            </a:r>
            <a:r>
              <a:rPr lang="en-US" sz="3200" dirty="0" err="1" smtClean="0"/>
              <a:t>Abends</a:t>
            </a:r>
            <a:r>
              <a:rPr lang="en-US" sz="3200" dirty="0" smtClean="0"/>
              <a:t>: </a:t>
            </a:r>
            <a:r>
              <a:rPr lang="en-US" sz="3200" dirty="0" err="1" smtClean="0"/>
              <a:t>ein</a:t>
            </a:r>
            <a:r>
              <a:rPr lang="en-US" sz="3200" dirty="0" smtClean="0"/>
              <a:t> Symposium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Lesungen</a:t>
            </a:r>
            <a:r>
              <a:rPr lang="en-US" dirty="0" smtClean="0"/>
              <a:t>: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Ordner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1) </a:t>
            </a:r>
            <a:r>
              <a:rPr lang="en-US" dirty="0" err="1" smtClean="0"/>
              <a:t>Sigfried</a:t>
            </a:r>
            <a:r>
              <a:rPr lang="en-US" dirty="0" smtClean="0"/>
              <a:t> </a:t>
            </a:r>
            <a:r>
              <a:rPr lang="en-US" dirty="0"/>
              <a:t>Stein,  "The Influence of of Symposia Literature on the Literary Form of the </a:t>
            </a:r>
            <a:r>
              <a:rPr lang="en-US" dirty="0" err="1"/>
              <a:t>Pesah</a:t>
            </a:r>
            <a:r>
              <a:rPr lang="en-US" dirty="0"/>
              <a:t> </a:t>
            </a:r>
            <a:r>
              <a:rPr lang="en-US" dirty="0" err="1"/>
              <a:t>Haggadah</a:t>
            </a:r>
            <a:r>
              <a:rPr lang="en-US" dirty="0"/>
              <a:t>"</a:t>
            </a:r>
          </a:p>
          <a:p>
            <a:r>
              <a:rPr lang="en-US" dirty="0"/>
              <a:t>2) </a:t>
            </a:r>
            <a:r>
              <a:rPr lang="en-US" dirty="0" err="1" smtClean="0"/>
              <a:t>Bokser</a:t>
            </a:r>
            <a:r>
              <a:rPr lang="en-US" dirty="0"/>
              <a:t>, Ch. 5, "A Jewish </a:t>
            </a:r>
            <a:r>
              <a:rPr lang="en-US" dirty="0" err="1" smtClean="0"/>
              <a:t>Sympoisum</a:t>
            </a:r>
            <a:r>
              <a:rPr lang="en-US" dirty="0" smtClean="0"/>
              <a:t>,” pp</a:t>
            </a:r>
            <a:r>
              <a:rPr lang="en-US" dirty="0"/>
              <a:t>. 50-66</a:t>
            </a:r>
          </a:p>
          <a:p>
            <a:r>
              <a:rPr lang="en-US" dirty="0"/>
              <a:t>3) </a:t>
            </a:r>
            <a:r>
              <a:rPr lang="en-US" dirty="0" err="1"/>
              <a:t>Bokser</a:t>
            </a:r>
            <a:r>
              <a:rPr lang="en-US" dirty="0"/>
              <a:t>, Ch. 6, "The Perspective of Early Rabbinic </a:t>
            </a:r>
            <a:r>
              <a:rPr lang="en-US" dirty="0" smtClean="0"/>
              <a:t>Judaism,” pp. 67-75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2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Die </a:t>
            </a:r>
            <a:r>
              <a:rPr lang="en-US" sz="2800" dirty="0" err="1" smtClean="0"/>
              <a:t>Ordnung</a:t>
            </a:r>
            <a:r>
              <a:rPr lang="en-US" sz="2800" dirty="0" smtClean="0"/>
              <a:t> des </a:t>
            </a:r>
            <a:r>
              <a:rPr lang="en-US" sz="2800" dirty="0" err="1" smtClean="0"/>
              <a:t>Sederabends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194"/>
            <a:ext cx="8229600" cy="48979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Kadesch</a:t>
            </a:r>
            <a:r>
              <a:rPr lang="en-US" dirty="0" smtClean="0"/>
              <a:t>						8. </a:t>
            </a:r>
            <a:r>
              <a:rPr lang="en-US" dirty="0" err="1" smtClean="0"/>
              <a:t>Maror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Urchatz</a:t>
            </a:r>
            <a:r>
              <a:rPr lang="en-US" dirty="0" smtClean="0"/>
              <a:t>						9. </a:t>
            </a:r>
            <a:r>
              <a:rPr lang="en-US" dirty="0" err="1" smtClean="0"/>
              <a:t>Corech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Carpas</a:t>
            </a:r>
            <a:r>
              <a:rPr lang="en-US" dirty="0" smtClean="0"/>
              <a:t>						10. </a:t>
            </a:r>
            <a:r>
              <a:rPr lang="en-US" dirty="0" err="1" smtClean="0"/>
              <a:t>Shulchan</a:t>
            </a:r>
            <a:r>
              <a:rPr lang="en-US" dirty="0" smtClean="0"/>
              <a:t> </a:t>
            </a:r>
            <a:r>
              <a:rPr lang="en-US" dirty="0" err="1" smtClean="0"/>
              <a:t>Orech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Yachatz</a:t>
            </a:r>
            <a:r>
              <a:rPr lang="en-US" dirty="0" smtClean="0"/>
              <a:t>						11. </a:t>
            </a:r>
            <a:r>
              <a:rPr lang="en-US" dirty="0" err="1" smtClean="0"/>
              <a:t>Tzafon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Maggid</a:t>
            </a:r>
            <a:r>
              <a:rPr lang="en-US" dirty="0" smtClean="0"/>
              <a:t>						12. </a:t>
            </a:r>
            <a:r>
              <a:rPr lang="en-US" dirty="0" err="1" smtClean="0"/>
              <a:t>Barech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Rachtzah</a:t>
            </a:r>
            <a:r>
              <a:rPr lang="en-US" dirty="0" smtClean="0"/>
              <a:t>					13. </a:t>
            </a:r>
            <a:r>
              <a:rPr lang="en-US" dirty="0" err="1" smtClean="0"/>
              <a:t>Hallel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Motzi</a:t>
            </a:r>
            <a:r>
              <a:rPr lang="en-US" dirty="0" smtClean="0"/>
              <a:t> </a:t>
            </a:r>
            <a:r>
              <a:rPr lang="en-US" dirty="0" err="1" smtClean="0"/>
              <a:t>Matzah</a:t>
            </a:r>
            <a:r>
              <a:rPr lang="en-US" dirty="0" smtClean="0"/>
              <a:t>				14. </a:t>
            </a:r>
            <a:r>
              <a:rPr lang="en-US" dirty="0" err="1" smtClean="0"/>
              <a:t>Nirtzah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114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024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Maggid</a:t>
            </a:r>
            <a:r>
              <a:rPr lang="en-US" sz="3200" dirty="0" smtClean="0"/>
              <a:t> (</a:t>
            </a:r>
            <a:r>
              <a:rPr lang="he-IL" sz="3200" dirty="0" smtClean="0"/>
              <a:t>מגיד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281"/>
            <a:ext cx="8229600" cy="53733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Introduction: How and Why Should One Tell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he-IL" dirty="0" smtClean="0"/>
              <a:t>	</a:t>
            </a: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“Ha </a:t>
            </a:r>
            <a:r>
              <a:rPr lang="en-US" dirty="0" err="1"/>
              <a:t>Lahma</a:t>
            </a:r>
            <a:r>
              <a:rPr lang="en-US" dirty="0"/>
              <a:t> </a:t>
            </a:r>
            <a:r>
              <a:rPr lang="en-US" dirty="0" smtClean="0"/>
              <a:t>Anya”</a:t>
            </a:r>
            <a:r>
              <a:rPr lang="he-IL" dirty="0" smtClean="0"/>
              <a:t> </a:t>
            </a:r>
            <a:r>
              <a:rPr lang="de-DE" dirty="0" smtClean="0"/>
              <a:t>(Dies ist das Brot des Elends)</a:t>
            </a:r>
            <a:r>
              <a:rPr lang="en-US" dirty="0" smtClean="0"/>
              <a:t>:  </a:t>
            </a:r>
            <a:r>
              <a:rPr lang="en-US" dirty="0"/>
              <a:t>introduces </a:t>
            </a:r>
            <a:r>
              <a:rPr lang="en-US" dirty="0" err="1"/>
              <a:t>matzah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</a:t>
            </a:r>
            <a:r>
              <a:rPr lang="en-US" dirty="0" smtClean="0"/>
              <a:t>“Ma </a:t>
            </a:r>
            <a:r>
              <a:rPr lang="en-US" dirty="0" err="1" smtClean="0"/>
              <a:t>Nishtanah</a:t>
            </a:r>
            <a:r>
              <a:rPr lang="en-US" dirty="0" smtClean="0"/>
              <a:t>” (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Nacht</a:t>
            </a:r>
            <a:r>
              <a:rPr lang="en-US" dirty="0" smtClean="0"/>
              <a:t>):  </a:t>
            </a:r>
            <a:r>
              <a:rPr lang="en-US" dirty="0"/>
              <a:t>introduces unusual customs </a:t>
            </a:r>
            <a:r>
              <a:rPr lang="en-US" dirty="0" smtClean="0"/>
              <a:t>			     (</a:t>
            </a:r>
            <a:r>
              <a:rPr lang="en-US" dirty="0"/>
              <a:t>ritualized asking)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</a:t>
            </a:r>
            <a:r>
              <a:rPr lang="en-US" dirty="0" smtClean="0"/>
              <a:t> “</a:t>
            </a:r>
            <a:r>
              <a:rPr lang="en-US" dirty="0" err="1" smtClean="0"/>
              <a:t>Avadim</a:t>
            </a:r>
            <a:r>
              <a:rPr lang="en-US" dirty="0" smtClean="0"/>
              <a:t> </a:t>
            </a:r>
            <a:r>
              <a:rPr lang="en-US" dirty="0" err="1" smtClean="0"/>
              <a:t>Hayiinu</a:t>
            </a:r>
            <a:r>
              <a:rPr lang="en-US" dirty="0" smtClean="0"/>
              <a:t>” (</a:t>
            </a:r>
            <a:r>
              <a:rPr lang="en-US" dirty="0" err="1" smtClean="0"/>
              <a:t>Sklaven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): </a:t>
            </a:r>
            <a:r>
              <a:rPr lang="en-US" dirty="0"/>
              <a:t>quick telling, but really sets up </a:t>
            </a:r>
            <a:r>
              <a:rPr lang="en-US" dirty="0" smtClean="0"/>
              <a:t>		   	      importance </a:t>
            </a:r>
            <a:r>
              <a:rPr lang="en-US" dirty="0"/>
              <a:t>of telling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</a:t>
            </a:r>
            <a:r>
              <a:rPr lang="en-US" dirty="0" smtClean="0"/>
              <a:t> “</a:t>
            </a:r>
            <a:r>
              <a:rPr lang="en-US" dirty="0" err="1" smtClean="0"/>
              <a:t>Ma'aseh</a:t>
            </a:r>
            <a:r>
              <a:rPr lang="en-US" dirty="0" smtClean="0"/>
              <a:t>” (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geschah</a:t>
            </a:r>
            <a:r>
              <a:rPr lang="en-US" dirty="0" smtClean="0"/>
              <a:t> </a:t>
            </a:r>
            <a:r>
              <a:rPr lang="en-US" dirty="0" err="1" smtClean="0"/>
              <a:t>einst</a:t>
            </a:r>
            <a:r>
              <a:rPr lang="en-US" dirty="0" smtClean="0"/>
              <a:t>): </a:t>
            </a:r>
            <a:r>
              <a:rPr lang="en-US" dirty="0"/>
              <a:t>inspirational example of telling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</a:t>
            </a:r>
            <a:r>
              <a:rPr lang="en-US" dirty="0" smtClean="0"/>
              <a:t>  “Amar” (Rabbi </a:t>
            </a:r>
            <a:r>
              <a:rPr lang="en-US" dirty="0" err="1" smtClean="0"/>
              <a:t>Elasar</a:t>
            </a:r>
            <a:r>
              <a:rPr lang="en-US" dirty="0" smtClean="0"/>
              <a:t> </a:t>
            </a:r>
            <a:r>
              <a:rPr lang="en-US" dirty="0" err="1" smtClean="0"/>
              <a:t>sagte</a:t>
            </a:r>
            <a:r>
              <a:rPr lang="en-US" dirty="0" smtClean="0"/>
              <a:t>): </a:t>
            </a:r>
            <a:r>
              <a:rPr lang="en-US" dirty="0"/>
              <a:t>Why at night: </a:t>
            </a:r>
            <a:r>
              <a:rPr lang="en-US" dirty="0" err="1"/>
              <a:t>rabbinische</a:t>
            </a:r>
            <a:r>
              <a:rPr lang="en-US" dirty="0"/>
              <a:t> </a:t>
            </a:r>
            <a:r>
              <a:rPr lang="en-US" dirty="0" err="1"/>
              <a:t>Auslegung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 </a:t>
            </a:r>
            <a:r>
              <a:rPr lang="en-US" dirty="0" smtClean="0"/>
              <a:t>  “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Söhne</a:t>
            </a:r>
            <a:r>
              <a:rPr lang="en-US" dirty="0" smtClean="0"/>
              <a:t>”: </a:t>
            </a:r>
            <a:r>
              <a:rPr lang="en-US" dirty="0"/>
              <a:t>pedagogical guideline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</a:t>
            </a:r>
            <a:r>
              <a:rPr lang="en-US" dirty="0"/>
              <a:t>. </a:t>
            </a:r>
            <a:r>
              <a:rPr lang="en-US" dirty="0" smtClean="0"/>
              <a:t>  “</a:t>
            </a:r>
            <a:r>
              <a:rPr lang="en-US" dirty="0" err="1" smtClean="0"/>
              <a:t>Yachol</a:t>
            </a:r>
            <a:r>
              <a:rPr lang="en-US" dirty="0" smtClean="0"/>
              <a:t>” (Man </a:t>
            </a:r>
            <a:r>
              <a:rPr lang="en-US" dirty="0" err="1" smtClean="0"/>
              <a:t>könnte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): </a:t>
            </a:r>
            <a:r>
              <a:rPr lang="en-US" dirty="0"/>
              <a:t>again, why at night, why at </a:t>
            </a:r>
            <a:r>
              <a:rPr lang="en-US" dirty="0" err="1"/>
              <a:t>seder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0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568"/>
            <a:ext cx="8229600" cy="78157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Maggid</a:t>
            </a:r>
            <a:r>
              <a:rPr lang="en-US" sz="3200" dirty="0" smtClean="0"/>
              <a:t> (</a:t>
            </a:r>
            <a:r>
              <a:rPr lang="he-IL" sz="3200" dirty="0" smtClean="0"/>
              <a:t>מגיד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540"/>
            <a:ext cx="8229600" cy="50096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2. The Pre-History: Pesach telling foregrounded in earlier history: Abraham, God's promise to Abraham; </a:t>
            </a:r>
          </a:p>
          <a:p>
            <a:pPr marL="0" indent="0">
              <a:buNone/>
            </a:pPr>
            <a:r>
              <a:rPr lang="en-US" sz="4000" dirty="0" smtClean="0"/>
              <a:t>     God keeps his promise and will continue to keep it</a:t>
            </a:r>
          </a:p>
          <a:p>
            <a:pPr marL="0" indent="0">
              <a:buNone/>
            </a:pPr>
            <a:r>
              <a:rPr lang="en-US" sz="4000" dirty="0" smtClean="0"/>
              <a:t> </a:t>
            </a:r>
          </a:p>
          <a:p>
            <a:pPr marL="0" indent="0">
              <a:buNone/>
            </a:pPr>
            <a:r>
              <a:rPr lang="en-US" sz="4000" dirty="0" smtClean="0"/>
              <a:t>3. The Telling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A. </a:t>
            </a:r>
            <a:r>
              <a:rPr lang="en-US" sz="4000" dirty="0" err="1" smtClean="0"/>
              <a:t>Abschnitt</a:t>
            </a:r>
            <a:r>
              <a:rPr lang="en-US" sz="4000" dirty="0" smtClean="0"/>
              <a:t> 1 </a:t>
            </a:r>
            <a:r>
              <a:rPr lang="en-US" sz="4000" dirty="0" err="1" smtClean="0"/>
              <a:t>Deut</a:t>
            </a:r>
            <a:r>
              <a:rPr lang="en-US" sz="4000" dirty="0" smtClean="0"/>
              <a:t> 26,5:  </a:t>
            </a:r>
            <a:r>
              <a:rPr lang="en-US" sz="4000" dirty="0" err="1" smtClean="0"/>
              <a:t>Auslegung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B. </a:t>
            </a:r>
            <a:r>
              <a:rPr lang="en-US" sz="4000" dirty="0" err="1" smtClean="0"/>
              <a:t>Abschnitt</a:t>
            </a:r>
            <a:r>
              <a:rPr lang="en-US" sz="4000" dirty="0" smtClean="0"/>
              <a:t> 2 </a:t>
            </a:r>
            <a:r>
              <a:rPr lang="en-US" sz="4000" dirty="0" err="1" smtClean="0"/>
              <a:t>Deut</a:t>
            </a:r>
            <a:r>
              <a:rPr lang="en-US" sz="4000" dirty="0" smtClean="0"/>
              <a:t> 26,6: </a:t>
            </a:r>
            <a:r>
              <a:rPr lang="en-US" sz="4000" dirty="0" err="1" smtClean="0"/>
              <a:t>Auslegung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C. </a:t>
            </a:r>
            <a:r>
              <a:rPr lang="en-US" sz="4000" dirty="0" err="1" smtClean="0"/>
              <a:t>Abschnitt</a:t>
            </a:r>
            <a:r>
              <a:rPr lang="en-US" sz="4000" dirty="0" smtClean="0"/>
              <a:t> 3 </a:t>
            </a:r>
            <a:r>
              <a:rPr lang="en-US" sz="4000" dirty="0" err="1" smtClean="0"/>
              <a:t>Deut</a:t>
            </a:r>
            <a:r>
              <a:rPr lang="en-US" sz="4000" dirty="0" smtClean="0"/>
              <a:t> 26,7: </a:t>
            </a:r>
            <a:r>
              <a:rPr lang="en-US" sz="4000" dirty="0" err="1" smtClean="0"/>
              <a:t>Auslegung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D. </a:t>
            </a:r>
            <a:r>
              <a:rPr lang="en-US" sz="4000" dirty="0" err="1" smtClean="0"/>
              <a:t>Abschnitt</a:t>
            </a:r>
            <a:r>
              <a:rPr lang="en-US" sz="4000" dirty="0" smtClean="0"/>
              <a:t> 4 </a:t>
            </a:r>
            <a:r>
              <a:rPr lang="en-US" sz="4000" dirty="0" err="1" smtClean="0"/>
              <a:t>Deut</a:t>
            </a:r>
            <a:r>
              <a:rPr lang="en-US" sz="4000" dirty="0" smtClean="0"/>
              <a:t> 26,8  leads to Plagues</a:t>
            </a:r>
          </a:p>
          <a:p>
            <a:pPr marL="0" indent="0">
              <a:buNone/>
            </a:pPr>
            <a:r>
              <a:rPr lang="en-US" sz="4000" dirty="0" smtClean="0"/>
              <a:t>	E. Plagues</a:t>
            </a:r>
          </a:p>
          <a:p>
            <a:pPr marL="0" indent="0">
              <a:buNone/>
            </a:pPr>
            <a:r>
              <a:rPr lang="en-US" sz="4000" dirty="0" smtClean="0"/>
              <a:t>	F. </a:t>
            </a:r>
            <a:r>
              <a:rPr lang="en-US" sz="4000" dirty="0" err="1" smtClean="0"/>
              <a:t>Piyyut</a:t>
            </a:r>
            <a:r>
              <a:rPr lang="en-US" sz="4000" dirty="0" smtClean="0"/>
              <a:t>: </a:t>
            </a:r>
            <a:r>
              <a:rPr lang="en-US" sz="4000" dirty="0" err="1" smtClean="0"/>
              <a:t>Dayyenu</a:t>
            </a:r>
            <a:r>
              <a:rPr lang="en-US" sz="4000" dirty="0" smtClean="0"/>
              <a:t> </a:t>
            </a:r>
          </a:p>
          <a:p>
            <a:pPr marL="0" indent="0">
              <a:buNone/>
            </a:pPr>
            <a:r>
              <a:rPr lang="en-US" sz="4000" dirty="0" smtClean="0"/>
              <a:t> </a:t>
            </a:r>
          </a:p>
          <a:p>
            <a:pPr marL="0" indent="0">
              <a:buNone/>
            </a:pPr>
            <a:r>
              <a:rPr lang="en-US" sz="4000" dirty="0" smtClean="0"/>
              <a:t>4. </a:t>
            </a:r>
            <a:r>
              <a:rPr lang="en-US" sz="4000" dirty="0" err="1" smtClean="0"/>
              <a:t>Rabban</a:t>
            </a:r>
            <a:r>
              <a:rPr lang="en-US" sz="4000" dirty="0" smtClean="0"/>
              <a:t> </a:t>
            </a:r>
            <a:r>
              <a:rPr lang="en-US" sz="4000" dirty="0" err="1" smtClean="0"/>
              <a:t>Gamliel</a:t>
            </a:r>
            <a:r>
              <a:rPr lang="en-US" sz="4000" dirty="0" smtClean="0"/>
              <a:t>: Die </a:t>
            </a:r>
            <a:r>
              <a:rPr lang="en-US" sz="4000" dirty="0" err="1" smtClean="0"/>
              <a:t>wichtigsten</a:t>
            </a:r>
            <a:r>
              <a:rPr lang="en-US" sz="4000" dirty="0" smtClean="0"/>
              <a:t> Pesach-</a:t>
            </a:r>
            <a:r>
              <a:rPr lang="en-US" sz="4000" dirty="0" err="1" smtClean="0"/>
              <a:t>Symbole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A. </a:t>
            </a:r>
            <a:r>
              <a:rPr lang="en-US" sz="4000" dirty="0" err="1" smtClean="0"/>
              <a:t>Pessach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B. </a:t>
            </a:r>
            <a:r>
              <a:rPr lang="en-US" sz="4000" dirty="0" err="1" smtClean="0"/>
              <a:t>Matzah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C. </a:t>
            </a:r>
            <a:r>
              <a:rPr lang="en-US" sz="4000" dirty="0" err="1" smtClean="0"/>
              <a:t>Maror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 </a:t>
            </a:r>
          </a:p>
          <a:p>
            <a:pPr marL="0" indent="0">
              <a:buNone/>
            </a:pPr>
            <a:r>
              <a:rPr lang="en-US" sz="4000" dirty="0" smtClean="0"/>
              <a:t>5. Summary of telling (</a:t>
            </a:r>
            <a:r>
              <a:rPr lang="en-US" sz="4000" dirty="0" err="1" smtClean="0"/>
              <a:t>Bechol</a:t>
            </a:r>
            <a:r>
              <a:rPr lang="en-US" sz="4000" dirty="0" smtClean="0"/>
              <a:t> </a:t>
            </a:r>
            <a:r>
              <a:rPr lang="en-US" sz="4000" dirty="0" err="1" smtClean="0"/>
              <a:t>dor</a:t>
            </a:r>
            <a:r>
              <a:rPr lang="en-US" sz="4000" dirty="0" smtClean="0"/>
              <a:t> </a:t>
            </a:r>
            <a:r>
              <a:rPr lang="en-US" sz="4000" dirty="0" err="1" smtClean="0"/>
              <a:t>va-dor</a:t>
            </a:r>
            <a:r>
              <a:rPr lang="en-US" sz="4000" dirty="0" smtClean="0"/>
              <a:t>)</a:t>
            </a:r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6. </a:t>
            </a:r>
            <a:r>
              <a:rPr lang="en-US" sz="4000" dirty="0" err="1" smtClean="0"/>
              <a:t>Hallel</a:t>
            </a:r>
            <a:r>
              <a:rPr lang="en-US" sz="4000" dirty="0" smtClean="0"/>
              <a:t>, Part I</a:t>
            </a:r>
          </a:p>
        </p:txBody>
      </p:sp>
    </p:spTree>
    <p:extLst>
      <p:ext uri="{BB962C8B-B14F-4D97-AF65-F5344CB8AC3E}">
        <p14:creationId xmlns:p14="http://schemas.microsoft.com/office/powerpoint/2010/main" val="355861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697"/>
            <a:ext cx="8229600" cy="78157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Hallel</a:t>
            </a:r>
            <a:r>
              <a:rPr lang="en-US" sz="2800" dirty="0" smtClean="0"/>
              <a:t> (</a:t>
            </a:r>
            <a:r>
              <a:rPr lang="he-IL" sz="2800" dirty="0" smtClean="0"/>
              <a:t>הלל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713"/>
            <a:ext cx="8229600" cy="56245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Normallerweise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so an: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Gelobt</a:t>
            </a:r>
            <a:r>
              <a:rPr lang="en-US" dirty="0" smtClean="0"/>
              <a:t> </a:t>
            </a:r>
            <a:r>
              <a:rPr lang="en-US" dirty="0" err="1" smtClean="0"/>
              <a:t>seist</a:t>
            </a:r>
            <a:r>
              <a:rPr lang="en-US" dirty="0" smtClean="0"/>
              <a:t> du, </a:t>
            </a:r>
            <a:r>
              <a:rPr lang="en-US" dirty="0" err="1" smtClean="0"/>
              <a:t>Ewiger</a:t>
            </a:r>
            <a:r>
              <a:rPr lang="en-US" dirty="0" smtClean="0"/>
              <a:t>, </a:t>
            </a:r>
            <a:r>
              <a:rPr lang="en-US" dirty="0" err="1" smtClean="0"/>
              <a:t>unser</a:t>
            </a:r>
            <a:r>
              <a:rPr lang="en-US" dirty="0" smtClean="0"/>
              <a:t> </a:t>
            </a:r>
            <a:r>
              <a:rPr lang="en-US" dirty="0" err="1" smtClean="0"/>
              <a:t>Gott</a:t>
            </a:r>
            <a:r>
              <a:rPr lang="en-US" dirty="0" smtClean="0"/>
              <a:t>, </a:t>
            </a:r>
            <a:r>
              <a:rPr lang="en-US" dirty="0" err="1" smtClean="0"/>
              <a:t>König</a:t>
            </a:r>
            <a:r>
              <a:rPr lang="en-US" dirty="0" smtClean="0"/>
              <a:t> der Welt, der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geheiligt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Gebote</a:t>
            </a:r>
            <a:r>
              <a:rPr lang="en-US" dirty="0" smtClean="0"/>
              <a:t> und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befohlen</a:t>
            </a:r>
            <a:r>
              <a:rPr lang="en-US" dirty="0" smtClean="0"/>
              <a:t> hast, das </a:t>
            </a:r>
            <a:r>
              <a:rPr lang="en-US" dirty="0" err="1" smtClean="0"/>
              <a:t>Hallel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Psalm 113:</a:t>
            </a:r>
          </a:p>
          <a:p>
            <a:pPr marL="0" indent="0">
              <a:buNone/>
            </a:pPr>
            <a:r>
              <a:rPr lang="en-US" dirty="0" smtClean="0"/>
              <a:t>Hallelujah! </a:t>
            </a:r>
            <a:r>
              <a:rPr lang="en-US" dirty="0" err="1" smtClean="0"/>
              <a:t>Preiset</a:t>
            </a:r>
            <a:r>
              <a:rPr lang="en-US" dirty="0" smtClean="0"/>
              <a:t>, </a:t>
            </a:r>
            <a:r>
              <a:rPr lang="en-US" dirty="0" err="1" smtClean="0"/>
              <a:t>Knechte</a:t>
            </a:r>
            <a:r>
              <a:rPr lang="en-US" dirty="0" smtClean="0"/>
              <a:t> des </a:t>
            </a:r>
            <a:r>
              <a:rPr lang="en-US" dirty="0" err="1" smtClean="0"/>
              <a:t>Ewigen</a:t>
            </a:r>
            <a:r>
              <a:rPr lang="en-US" dirty="0" smtClean="0"/>
              <a:t>, </a:t>
            </a:r>
            <a:r>
              <a:rPr lang="en-US" dirty="0" err="1" smtClean="0"/>
              <a:t>preiset</a:t>
            </a:r>
            <a:r>
              <a:rPr lang="en-US" dirty="0" smtClean="0"/>
              <a:t> den </a:t>
            </a:r>
            <a:r>
              <a:rPr lang="en-US" dirty="0" err="1" smtClean="0"/>
              <a:t>Namen</a:t>
            </a:r>
            <a:r>
              <a:rPr lang="en-US" dirty="0" smtClean="0"/>
              <a:t> des </a:t>
            </a:r>
            <a:r>
              <a:rPr lang="en-US" dirty="0" err="1" smtClean="0"/>
              <a:t>Ewigen</a:t>
            </a:r>
            <a:r>
              <a:rPr lang="en-US" dirty="0" smtClean="0"/>
              <a:t>…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richtet</a:t>
            </a:r>
            <a:r>
              <a:rPr lang="en-US" dirty="0" smtClean="0"/>
              <a:t> auf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Staube</a:t>
            </a:r>
            <a:r>
              <a:rPr lang="en-US" dirty="0" smtClean="0"/>
              <a:t> den </a:t>
            </a:r>
            <a:r>
              <a:rPr lang="en-US" dirty="0" err="1" smtClean="0"/>
              <a:t>Armen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Psalm 114:</a:t>
            </a:r>
          </a:p>
          <a:p>
            <a:pPr marL="0" indent="0">
              <a:buNone/>
            </a:pPr>
            <a:r>
              <a:rPr lang="en-US" dirty="0" err="1" smtClean="0"/>
              <a:t>Als</a:t>
            </a:r>
            <a:r>
              <a:rPr lang="en-US" dirty="0" smtClean="0"/>
              <a:t> Israel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Ägypten</a:t>
            </a:r>
            <a:r>
              <a:rPr lang="en-US" dirty="0" smtClean="0"/>
              <a:t> </a:t>
            </a:r>
            <a:r>
              <a:rPr lang="en-US" dirty="0" err="1" smtClean="0"/>
              <a:t>zog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Psalm 115-118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Followed by concluding rabbinic composition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Then, instead of concluding blessing, with </a:t>
            </a:r>
          </a:p>
          <a:p>
            <a:pPr marL="0" indent="0">
              <a:buNone/>
            </a:pPr>
            <a:r>
              <a:rPr lang="en-US" dirty="0" smtClean="0"/>
              <a:t>Psalm 136 (das </a:t>
            </a:r>
            <a:r>
              <a:rPr lang="en-US" dirty="0" err="1" smtClean="0"/>
              <a:t>sogennante</a:t>
            </a:r>
            <a:r>
              <a:rPr lang="en-US" dirty="0" smtClean="0"/>
              <a:t> </a:t>
            </a:r>
            <a:r>
              <a:rPr lang="en-US" dirty="0" err="1" smtClean="0"/>
              <a:t>Große</a:t>
            </a:r>
            <a:r>
              <a:rPr lang="en-US" dirty="0" smtClean="0"/>
              <a:t> </a:t>
            </a:r>
            <a:r>
              <a:rPr lang="en-US" dirty="0" err="1" smtClean="0"/>
              <a:t>Hallel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0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Rabbinic Periodization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1. Tannaim/</a:t>
            </a:r>
            <a:r>
              <a:rPr lang="he-IL" sz="2000"/>
              <a:t>תנאים</a:t>
            </a:r>
            <a:r>
              <a:rPr lang="en-US" sz="2000"/>
              <a:t> (to 200 AD) = Repeaters: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e-IL" sz="2000"/>
              <a:t>	</a:t>
            </a:r>
            <a:r>
              <a:rPr lang="it-IT" sz="2000"/>
              <a:t>Follow t</a:t>
            </a:r>
            <a:r>
              <a:rPr lang="en-US" sz="2000"/>
              <a:t>he Five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Pairs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e-IL" sz="2000"/>
              <a:t>	</a:t>
            </a:r>
            <a:r>
              <a:rPr lang="en-US" sz="2000"/>
              <a:t>M</a:t>
            </a:r>
            <a:r>
              <a:rPr lang="it-IT" sz="2000"/>
              <a:t>ishna (ca. 200), Tosefta (post Mishna)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2. Amoraim/</a:t>
            </a:r>
            <a:r>
              <a:rPr lang="he-IL" sz="2000"/>
              <a:t>אמוראים</a:t>
            </a:r>
            <a:r>
              <a:rPr lang="en-US" sz="2000"/>
              <a:t> (</a:t>
            </a:r>
            <a:r>
              <a:rPr lang="he-IL" sz="2000"/>
              <a:t>200-</a:t>
            </a:r>
            <a:r>
              <a:rPr lang="en-US" sz="2000"/>
              <a:t>5</a:t>
            </a:r>
            <a:r>
              <a:rPr lang="he-IL" sz="2000"/>
              <a:t>00</a:t>
            </a:r>
            <a:r>
              <a:rPr lang="en-US" sz="2000"/>
              <a:t>) = Speakers: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	Talmuds (Babylonian and Jerusalem)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3. Savoraim/</a:t>
            </a:r>
            <a:r>
              <a:rPr lang="he-IL" sz="2000"/>
              <a:t>סבוראים</a:t>
            </a:r>
            <a:r>
              <a:rPr lang="en-US" sz="2000"/>
              <a:t> (6</a:t>
            </a:r>
            <a:r>
              <a:rPr lang="en-US" sz="2000" baseline="30000"/>
              <a:t>th</a:t>
            </a:r>
            <a:r>
              <a:rPr lang="en-US" sz="2000"/>
              <a:t> Century) = Explainers/Expositors</a:t>
            </a:r>
            <a:r>
              <a:rPr lang="he-IL" sz="2000"/>
              <a:t> </a:t>
            </a:r>
            <a:r>
              <a:rPr lang="en-US" sz="2000"/>
              <a:t> (Babl.)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       supplement and edit Babylonian Talmud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[also known as Stammaim/</a:t>
            </a:r>
            <a:r>
              <a:rPr lang="he-IL" sz="2000"/>
              <a:t>סתמאים</a:t>
            </a:r>
            <a:r>
              <a:rPr lang="en-US" sz="2000"/>
              <a:t>  = unattributed, unnamed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4. Geonim/</a:t>
            </a:r>
            <a:r>
              <a:rPr lang="he-IL" sz="2000"/>
              <a:t>גאונים</a:t>
            </a:r>
            <a:r>
              <a:rPr lang="en-US" sz="2000"/>
              <a:t> (7</a:t>
            </a:r>
            <a:r>
              <a:rPr lang="en-US" sz="2000" baseline="30000"/>
              <a:t>th</a:t>
            </a:r>
            <a:r>
              <a:rPr lang="en-US" sz="2000"/>
              <a:t> Century on) = Pride/Splendor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	academy heads in Babylonia, </a:t>
            </a:r>
            <a:r>
              <a:rPr lang="he-IL" sz="2000"/>
              <a:t>"</a:t>
            </a:r>
            <a:r>
              <a:rPr lang="en-US" sz="2000"/>
              <a:t>responsa literature</a:t>
            </a:r>
            <a:r>
              <a:rPr lang="he-IL" sz="2000"/>
              <a:t>"</a:t>
            </a: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660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The </a:t>
            </a:r>
            <a:r>
              <a:rPr lang="de-DE" sz="2400" b="1" dirty="0" err="1" smtClean="0"/>
              <a:t>Sea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Halakha</a:t>
            </a:r>
            <a:endParaRPr lang="en-US" sz="2400" b="1" dirty="0"/>
          </a:p>
        </p:txBody>
      </p:sp>
      <p:pic>
        <p:nvPicPr>
          <p:cNvPr id="26627" name="Picture 3" descr="http://www.ort.org/ort/edu/rolnik/halacha/seafu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4663" y="1600200"/>
            <a:ext cx="3113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4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Rabbinic Text Notation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m = Mischna</a:t>
            </a:r>
          </a:p>
          <a:p>
            <a:pPr>
              <a:buFontTx/>
              <a:buNone/>
            </a:pPr>
            <a:r>
              <a:rPr lang="en-US" sz="2400"/>
              <a:t>b = Babylonian Talmud</a:t>
            </a:r>
          </a:p>
          <a:p>
            <a:pPr>
              <a:buFontTx/>
              <a:buNone/>
            </a:pPr>
            <a:r>
              <a:rPr lang="en-US" sz="2400"/>
              <a:t>y = Jerusalem/Palestinian Talmud</a:t>
            </a:r>
          </a:p>
          <a:p>
            <a:pPr>
              <a:buFontTx/>
              <a:buNone/>
            </a:pPr>
            <a:r>
              <a:rPr lang="en-US" sz="2400"/>
              <a:t>t = Tosefta</a:t>
            </a:r>
          </a:p>
          <a:p>
            <a:pPr>
              <a:buFontTx/>
              <a:buNone/>
            </a:pPr>
            <a:endParaRPr lang="de-DE" sz="2400"/>
          </a:p>
          <a:p>
            <a:pPr>
              <a:buFontTx/>
              <a:buNone/>
            </a:pPr>
            <a:r>
              <a:rPr lang="de-DE" sz="2400"/>
              <a:t>Beispiele:</a:t>
            </a:r>
          </a:p>
          <a:p>
            <a:pPr>
              <a:buFontTx/>
              <a:buNone/>
            </a:pPr>
            <a:r>
              <a:rPr lang="en-US" sz="2400"/>
              <a:t>mSan 7.2 = Mischna, Tractate Sanhedrin</a:t>
            </a:r>
          </a:p>
          <a:p>
            <a:pPr>
              <a:buFontTx/>
              <a:buNone/>
            </a:pPr>
            <a:r>
              <a:rPr lang="en-US" sz="2400"/>
              <a:t>bYoma 38a = Babylonian Talmud, Tractate Yoma</a:t>
            </a:r>
          </a:p>
          <a:p>
            <a:pPr>
              <a:buFontTx/>
              <a:buNone/>
            </a:pPr>
            <a:r>
              <a:rPr lang="en-US" sz="2400"/>
              <a:t>tBer = Tosefta Berkahot </a:t>
            </a:r>
          </a:p>
          <a:p>
            <a:pPr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1545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355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Die Haggadah des Pessachs </vt:lpstr>
      <vt:lpstr>Nächstes Mal Die Enstehung des Seder-Abends: ein Symposium </vt:lpstr>
      <vt:lpstr>Die Ordnung des Sederabends</vt:lpstr>
      <vt:lpstr>Maggid (מגיד)</vt:lpstr>
      <vt:lpstr>Maggid (מגיד)</vt:lpstr>
      <vt:lpstr>Hallel (הלל)</vt:lpstr>
      <vt:lpstr>Rabbinic Periodization</vt:lpstr>
      <vt:lpstr>The Sea of Halakha</vt:lpstr>
      <vt:lpstr>Rabbinic Text Notation</vt:lpstr>
      <vt:lpstr>Tannaitic Literature</vt:lpstr>
      <vt:lpstr>Mischna: Structure</vt:lpstr>
      <vt:lpstr>Seder “Appointed Times/Feste” (מועד)   Sabbath and festivals </vt:lpstr>
    </vt:vector>
  </TitlesOfParts>
  <Company>Theologische Fakultaet, Universitaet Greifswald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Die Haggadah des Pessachs </dc:title>
  <dc:creator>Daniel Stein Kokin</dc:creator>
  <cp:lastModifiedBy>Daniel Stein Kokin</cp:lastModifiedBy>
  <cp:revision>8</cp:revision>
  <dcterms:created xsi:type="dcterms:W3CDTF">2011-11-17T12:42:50Z</dcterms:created>
  <dcterms:modified xsi:type="dcterms:W3CDTF">2011-11-21T11:47:00Z</dcterms:modified>
</cp:coreProperties>
</file>