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7" r:id="rId3"/>
    <p:sldId id="258" r:id="rId4"/>
    <p:sldId id="259" r:id="rId5"/>
    <p:sldId id="271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7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2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5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9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3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32D9-98AA-344A-9F0A-A5810475D772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36B5-C101-8B41-A052-5B964FF8D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0413"/>
            <a:ext cx="7772400" cy="1564951"/>
          </a:xfrm>
        </p:spPr>
        <p:txBody>
          <a:bodyPr/>
          <a:lstStyle/>
          <a:p>
            <a:r>
              <a:rPr lang="en-US" dirty="0" err="1" smtClean="0"/>
              <a:t>Einführung</a:t>
            </a:r>
            <a:r>
              <a:rPr lang="en-US" dirty="0" smtClean="0"/>
              <a:t> in das </a:t>
            </a:r>
            <a:r>
              <a:rPr lang="en-US" dirty="0" err="1" smtClean="0"/>
              <a:t>Judentum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80416"/>
            <a:ext cx="7772400" cy="3334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Treffen</a:t>
            </a:r>
            <a:r>
              <a:rPr lang="en-US" dirty="0" smtClean="0"/>
              <a:t> I: </a:t>
            </a:r>
            <a:r>
              <a:rPr lang="en-US" dirty="0" err="1" smtClean="0"/>
              <a:t>Einführung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jüdische</a:t>
            </a:r>
            <a:r>
              <a:rPr lang="en-US" dirty="0" smtClean="0"/>
              <a:t> Welt</a:t>
            </a:r>
          </a:p>
          <a:p>
            <a:r>
              <a:rPr lang="en-US" dirty="0" smtClean="0"/>
              <a:t> 27.10.11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5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Gruppen</a:t>
            </a:r>
            <a:r>
              <a:rPr lang="en-US" dirty="0" smtClean="0"/>
              <a:t>/</a:t>
            </a:r>
            <a:r>
              <a:rPr lang="en-US" dirty="0" err="1" smtClean="0"/>
              <a:t>Strömungen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In der </a:t>
            </a:r>
            <a:r>
              <a:rPr lang="en-US" dirty="0" err="1" smtClean="0"/>
              <a:t>Antike</a:t>
            </a:r>
            <a:r>
              <a:rPr lang="en-US" dirty="0" smtClean="0"/>
              <a:t>: </a:t>
            </a:r>
            <a:r>
              <a:rPr lang="en-US" b="1" dirty="0" err="1" smtClean="0"/>
              <a:t>Phaisäer</a:t>
            </a:r>
            <a:r>
              <a:rPr lang="en-US" b="1" dirty="0" smtClean="0"/>
              <a:t>, </a:t>
            </a:r>
            <a:r>
              <a:rPr lang="en-US" b="1" dirty="0" err="1" smtClean="0"/>
              <a:t>Sadducäer</a:t>
            </a:r>
            <a:r>
              <a:rPr lang="en-US" b="1" dirty="0" smtClean="0"/>
              <a:t>, </a:t>
            </a:r>
            <a:r>
              <a:rPr lang="en-US" b="1" dirty="0" err="1" smtClean="0"/>
              <a:t>Essenäer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(und </a:t>
            </a:r>
            <a:r>
              <a:rPr lang="en-US" dirty="0" err="1" smtClean="0"/>
              <a:t>hellenisticher</a:t>
            </a:r>
            <a:r>
              <a:rPr lang="en-US" dirty="0" smtClean="0"/>
              <a:t> und </a:t>
            </a:r>
            <a:r>
              <a:rPr lang="en-US" dirty="0" err="1" smtClean="0"/>
              <a:t>nicht</a:t>
            </a:r>
            <a:r>
              <a:rPr lang="en-US" dirty="0" smtClean="0"/>
              <a:t>-hell. </a:t>
            </a:r>
            <a:r>
              <a:rPr lang="en-US" dirty="0" err="1" smtClean="0"/>
              <a:t>Juden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späten</a:t>
            </a:r>
            <a:r>
              <a:rPr lang="en-US" dirty="0" smtClean="0"/>
              <a:t> </a:t>
            </a:r>
            <a:r>
              <a:rPr lang="en-US" dirty="0" err="1" smtClean="0"/>
              <a:t>Antike</a:t>
            </a:r>
            <a:r>
              <a:rPr lang="en-US" dirty="0" smtClean="0"/>
              <a:t>: Israel und </a:t>
            </a:r>
            <a:r>
              <a:rPr lang="en-US" dirty="0" err="1" smtClean="0"/>
              <a:t>Babylonien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frühen</a:t>
            </a:r>
            <a:r>
              <a:rPr lang="en-US" dirty="0" smtClean="0"/>
              <a:t> </a:t>
            </a:r>
            <a:r>
              <a:rPr lang="en-US" dirty="0" err="1" smtClean="0"/>
              <a:t>Mittelalter</a:t>
            </a:r>
            <a:r>
              <a:rPr lang="en-US" dirty="0" smtClean="0"/>
              <a:t>: </a:t>
            </a:r>
            <a:r>
              <a:rPr lang="en-US" dirty="0" err="1" smtClean="0"/>
              <a:t>Rabbanites</a:t>
            </a:r>
            <a:r>
              <a:rPr lang="en-US" dirty="0" smtClean="0"/>
              <a:t> und </a:t>
            </a:r>
            <a:r>
              <a:rPr lang="en-US" dirty="0" err="1" smtClean="0"/>
              <a:t>Karaites</a:t>
            </a:r>
            <a:endParaRPr lang="en-US" dirty="0" smtClean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Mittelater</a:t>
            </a:r>
            <a:r>
              <a:rPr lang="en-US" dirty="0" smtClean="0"/>
              <a:t>: Ashkenazim und </a:t>
            </a:r>
            <a:r>
              <a:rPr lang="en-US" dirty="0" err="1" smtClean="0"/>
              <a:t>Sepharadim</a:t>
            </a:r>
            <a:endParaRPr lang="en-US" dirty="0" smtClean="0"/>
          </a:p>
          <a:p>
            <a:r>
              <a:rPr lang="en-US" dirty="0" smtClean="0"/>
              <a:t>18. </a:t>
            </a:r>
            <a:r>
              <a:rPr lang="en-US" dirty="0" err="1" smtClean="0"/>
              <a:t>Jahrhundert</a:t>
            </a:r>
            <a:r>
              <a:rPr lang="en-US" dirty="0" smtClean="0"/>
              <a:t>: Hasidim (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Nein); </a:t>
            </a:r>
            <a:r>
              <a:rPr lang="en-US" dirty="0" err="1" smtClean="0"/>
              <a:t>Auklärung</a:t>
            </a:r>
            <a:r>
              <a:rPr lang="en-US" dirty="0" smtClean="0"/>
              <a:t> (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8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03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Bewegungen</a:t>
            </a:r>
            <a:r>
              <a:rPr lang="en-US" dirty="0" smtClean="0"/>
              <a:t> des 19. </a:t>
            </a:r>
            <a:r>
              <a:rPr lang="en-US" dirty="0" err="1" smtClean="0"/>
              <a:t>Jahrhunderts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…und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7530"/>
            <a:ext cx="8229600" cy="3608633"/>
          </a:xfrm>
        </p:spPr>
        <p:txBody>
          <a:bodyPr>
            <a:normAutofit/>
          </a:bodyPr>
          <a:lstStyle/>
          <a:p>
            <a:r>
              <a:rPr lang="en-US" dirty="0" smtClean="0"/>
              <a:t>Reform</a:t>
            </a:r>
            <a:endParaRPr lang="en-US" dirty="0"/>
          </a:p>
          <a:p>
            <a:r>
              <a:rPr lang="en-US" dirty="0" smtClean="0"/>
              <a:t>Conservative </a:t>
            </a:r>
            <a:endParaRPr lang="en-US" dirty="0"/>
          </a:p>
          <a:p>
            <a:r>
              <a:rPr lang="en-US" dirty="0" smtClean="0"/>
              <a:t>Orthodox (Ultra, Modern, Hasidim)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meist</a:t>
            </a:r>
            <a:r>
              <a:rPr lang="en-US" dirty="0" smtClean="0"/>
              <a:t> </a:t>
            </a:r>
            <a:r>
              <a:rPr lang="en-US" dirty="0" err="1" smtClean="0"/>
              <a:t>verbreitet</a:t>
            </a:r>
            <a:r>
              <a:rPr lang="en-US" dirty="0" smtClean="0"/>
              <a:t> in Deutschland, Nord </a:t>
            </a:r>
            <a:r>
              <a:rPr lang="en-US" dirty="0" err="1" smtClean="0"/>
              <a:t>Amerika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621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Bewegungen</a:t>
            </a:r>
            <a:r>
              <a:rPr lang="en-US" dirty="0" smtClean="0"/>
              <a:t> in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Sekulär</a:t>
            </a:r>
            <a:r>
              <a:rPr lang="en-US" dirty="0" smtClean="0"/>
              <a:t> (“</a:t>
            </a:r>
            <a:r>
              <a:rPr lang="en-US" dirty="0" err="1" smtClean="0"/>
              <a:t>Hiloni</a:t>
            </a:r>
            <a:r>
              <a:rPr lang="en-US" dirty="0" smtClean="0"/>
              <a:t>”)</a:t>
            </a:r>
          </a:p>
          <a:p>
            <a:r>
              <a:rPr lang="en-US" dirty="0" err="1" smtClean="0"/>
              <a:t>Traditionel</a:t>
            </a:r>
            <a:r>
              <a:rPr lang="en-US" dirty="0" smtClean="0"/>
              <a:t> (“</a:t>
            </a:r>
            <a:r>
              <a:rPr lang="en-US" dirty="0" err="1" smtClean="0"/>
              <a:t>Massorti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Orthodox (“</a:t>
            </a:r>
            <a:r>
              <a:rPr lang="en-US" dirty="0" err="1" smtClean="0"/>
              <a:t>Dati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Ultra-Orthodox (“</a:t>
            </a:r>
            <a:r>
              <a:rPr lang="en-US" dirty="0" err="1" smtClean="0"/>
              <a:t>Haredi</a:t>
            </a:r>
            <a:r>
              <a:rPr lang="en-US" dirty="0" smtClean="0"/>
              <a:t>”)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(Reform und </a:t>
            </a:r>
            <a:r>
              <a:rPr lang="en-US" dirty="0" err="1" smtClean="0"/>
              <a:t>Massorti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dabei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relativ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3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Rabbinic Periodization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1. Tannaim/</a:t>
            </a:r>
            <a:r>
              <a:rPr lang="he-IL" sz="2000"/>
              <a:t>תנאים</a:t>
            </a:r>
            <a:r>
              <a:rPr lang="en-US" sz="2000"/>
              <a:t> (to 200 AD) = Repeaters: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e-IL" sz="2000"/>
              <a:t>	</a:t>
            </a:r>
            <a:r>
              <a:rPr lang="it-IT" sz="2000"/>
              <a:t>Follow t</a:t>
            </a:r>
            <a:r>
              <a:rPr lang="en-US" sz="2000"/>
              <a:t>he Five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Pairs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e-IL" sz="2000"/>
              <a:t>	</a:t>
            </a:r>
            <a:r>
              <a:rPr lang="en-US" sz="2000"/>
              <a:t>M</a:t>
            </a:r>
            <a:r>
              <a:rPr lang="it-IT" sz="2000"/>
              <a:t>ishna (ca. 200), Tosefta (post Mishna)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2. Amoraim/</a:t>
            </a:r>
            <a:r>
              <a:rPr lang="he-IL" sz="2000"/>
              <a:t>אמוראים</a:t>
            </a:r>
            <a:r>
              <a:rPr lang="en-US" sz="2000"/>
              <a:t> (</a:t>
            </a:r>
            <a:r>
              <a:rPr lang="he-IL" sz="2000"/>
              <a:t>200-</a:t>
            </a:r>
            <a:r>
              <a:rPr lang="en-US" sz="2000"/>
              <a:t>5</a:t>
            </a:r>
            <a:r>
              <a:rPr lang="he-IL" sz="2000"/>
              <a:t>00</a:t>
            </a:r>
            <a:r>
              <a:rPr lang="en-US" sz="2000"/>
              <a:t>) = Speakers: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	Talmuds (Babylonian and Jerusalem)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3. Savoraim/</a:t>
            </a:r>
            <a:r>
              <a:rPr lang="he-IL" sz="2000"/>
              <a:t>סבוראים</a:t>
            </a:r>
            <a:r>
              <a:rPr lang="en-US" sz="2000"/>
              <a:t> (6</a:t>
            </a:r>
            <a:r>
              <a:rPr lang="en-US" sz="2000" baseline="30000"/>
              <a:t>th</a:t>
            </a:r>
            <a:r>
              <a:rPr lang="en-US" sz="2000"/>
              <a:t> Century) = Explainers/Expositors</a:t>
            </a:r>
            <a:r>
              <a:rPr lang="he-IL" sz="2000"/>
              <a:t> </a:t>
            </a:r>
            <a:r>
              <a:rPr lang="en-US" sz="2000"/>
              <a:t> (Babl.)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       supplement and edit Babylonian Talmud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[also known as Stammaim/</a:t>
            </a:r>
            <a:r>
              <a:rPr lang="he-IL" sz="2000"/>
              <a:t>סתמאים</a:t>
            </a:r>
            <a:r>
              <a:rPr lang="en-US" sz="2000"/>
              <a:t>  = unattributed, unnamed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4. Geonim/</a:t>
            </a:r>
            <a:r>
              <a:rPr lang="he-IL" sz="2000"/>
              <a:t>גאונים</a:t>
            </a:r>
            <a:r>
              <a:rPr lang="en-US" sz="2000"/>
              <a:t> (7</a:t>
            </a:r>
            <a:r>
              <a:rPr lang="en-US" sz="2000" baseline="30000"/>
              <a:t>th</a:t>
            </a:r>
            <a:r>
              <a:rPr lang="en-US" sz="2000"/>
              <a:t> Century on) = Pride/Splendor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/>
              <a:t>	academy heads in Babylonia, </a:t>
            </a:r>
            <a:r>
              <a:rPr lang="he-IL" sz="2000"/>
              <a:t>"</a:t>
            </a:r>
            <a:r>
              <a:rPr lang="en-US" sz="2000"/>
              <a:t>responsa literature</a:t>
            </a:r>
            <a:r>
              <a:rPr lang="he-IL" sz="2000"/>
              <a:t>"</a:t>
            </a:r>
            <a:endParaRPr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381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iestly blessing at kote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3" b="8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281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ohanim at kote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7" b="74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4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orah scrol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658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Fourteen Key Dates in Jewish History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/>
              <a:t>1025-928 BCE: United Kingdom under Kings Saul, David, Solomon?</a:t>
            </a:r>
          </a:p>
          <a:p>
            <a:pPr>
              <a:lnSpc>
                <a:spcPct val="80000"/>
              </a:lnSpc>
            </a:pPr>
            <a:r>
              <a:rPr lang="en-US" sz="1600" b="1"/>
              <a:t>586 BCE: Destruction of Jerusalem and First Temple by Babylonian Empire</a:t>
            </a:r>
          </a:p>
          <a:p>
            <a:pPr>
              <a:lnSpc>
                <a:spcPct val="80000"/>
              </a:lnSpc>
            </a:pPr>
            <a:r>
              <a:rPr lang="en-US" sz="1600" b="1"/>
              <a:t>538 BCE: Edict of Return by Cyrus of Persia; temple rebuilt apprx. 20 years later</a:t>
            </a:r>
          </a:p>
          <a:p>
            <a:pPr>
              <a:lnSpc>
                <a:spcPct val="80000"/>
              </a:lnSpc>
            </a:pPr>
            <a:r>
              <a:rPr lang="en-US" sz="1600" b="1"/>
              <a:t>70 CE: Destruction of Jerusalem and Second Temple in Response to </a:t>
            </a:r>
            <a:r>
              <a:rPr lang="ja-JP" altLang="en-US" sz="1600" b="1">
                <a:latin typeface="Arial"/>
              </a:rPr>
              <a:t>“</a:t>
            </a:r>
            <a:r>
              <a:rPr lang="en-US" sz="1600" b="1"/>
              <a:t>Great Revolt</a:t>
            </a:r>
            <a:r>
              <a:rPr lang="ja-JP" altLang="en-US" sz="1600" b="1">
                <a:latin typeface="Arial"/>
              </a:rPr>
              <a:t>”</a:t>
            </a:r>
            <a:r>
              <a:rPr lang="en-US" sz="1600" b="1"/>
              <a:t> Against Rome</a:t>
            </a:r>
          </a:p>
          <a:p>
            <a:pPr>
              <a:lnSpc>
                <a:spcPct val="80000"/>
              </a:lnSpc>
            </a:pPr>
            <a:r>
              <a:rPr lang="en-US" sz="1600" b="1"/>
              <a:t>c. 200 CE: Compilation of Mishnah</a:t>
            </a:r>
          </a:p>
          <a:p>
            <a:pPr>
              <a:lnSpc>
                <a:spcPct val="80000"/>
              </a:lnSpc>
            </a:pPr>
            <a:r>
              <a:rPr lang="en-US" sz="1600" b="1"/>
              <a:t>c. 500 CE: Compilation of Babylonian Talmud</a:t>
            </a:r>
          </a:p>
          <a:p>
            <a:pPr>
              <a:lnSpc>
                <a:spcPct val="80000"/>
              </a:lnSpc>
            </a:pPr>
            <a:r>
              <a:rPr lang="en-US" sz="1600" b="1"/>
              <a:t>c. 1280 CE: composition of </a:t>
            </a:r>
            <a:r>
              <a:rPr lang="en-US" sz="1600" b="1" i="1"/>
              <a:t>Zohar</a:t>
            </a:r>
            <a:r>
              <a:rPr lang="en-US" sz="1600" b="1"/>
              <a:t> (</a:t>
            </a:r>
            <a:r>
              <a:rPr lang="ja-JP" altLang="en-US" sz="1600" b="1">
                <a:latin typeface="Arial"/>
              </a:rPr>
              <a:t>“</a:t>
            </a:r>
            <a:r>
              <a:rPr lang="en-US" sz="1600" b="1"/>
              <a:t>Book of Splendor</a:t>
            </a:r>
            <a:r>
              <a:rPr lang="ja-JP" altLang="en-US" sz="1600" b="1">
                <a:latin typeface="Arial"/>
              </a:rPr>
              <a:t>”</a:t>
            </a:r>
            <a:r>
              <a:rPr lang="en-US" sz="1600" b="1"/>
              <a:t>), authoritative work of Jewish mysticism </a:t>
            </a:r>
          </a:p>
          <a:p>
            <a:pPr>
              <a:lnSpc>
                <a:spcPct val="80000"/>
              </a:lnSpc>
            </a:pPr>
            <a:r>
              <a:rPr lang="en-US" sz="1600" b="1"/>
              <a:t>1492 CE: Expulsion of Jews from Spain</a:t>
            </a:r>
          </a:p>
          <a:p>
            <a:pPr>
              <a:lnSpc>
                <a:spcPct val="80000"/>
              </a:lnSpc>
            </a:pPr>
            <a:r>
              <a:rPr lang="en-US" sz="1600" b="1"/>
              <a:t>1567 CE: Publication of </a:t>
            </a:r>
            <a:r>
              <a:rPr lang="en-US" sz="1600" b="1" i="1"/>
              <a:t>Shulkhan Arukh</a:t>
            </a:r>
            <a:r>
              <a:rPr lang="en-US" sz="1600" b="1"/>
              <a:t> (</a:t>
            </a:r>
            <a:r>
              <a:rPr lang="ja-JP" altLang="en-US" sz="1600" b="1">
                <a:latin typeface="Arial"/>
              </a:rPr>
              <a:t>“</a:t>
            </a:r>
            <a:r>
              <a:rPr lang="en-US" sz="1600" b="1"/>
              <a:t>Set Table</a:t>
            </a:r>
            <a:r>
              <a:rPr lang="ja-JP" altLang="en-US" sz="1600" b="1">
                <a:latin typeface="Arial"/>
              </a:rPr>
              <a:t>”</a:t>
            </a:r>
            <a:r>
              <a:rPr lang="en-US" sz="1600" b="1"/>
              <a:t>), authoritative Jewish law code</a:t>
            </a:r>
          </a:p>
          <a:p>
            <a:pPr>
              <a:lnSpc>
                <a:spcPct val="80000"/>
              </a:lnSpc>
            </a:pPr>
            <a:r>
              <a:rPr lang="en-US" sz="1600" b="1"/>
              <a:t>18</a:t>
            </a:r>
            <a:r>
              <a:rPr lang="en-US" sz="1600" b="1" baseline="30000"/>
              <a:t>th</a:t>
            </a:r>
            <a:r>
              <a:rPr lang="en-US" sz="1600" b="1"/>
              <a:t> century CE: Jewish Enlightenment (Haskalah) begins in Western Europe; Emergence of Hasidic movement in Eastern Europe</a:t>
            </a:r>
          </a:p>
          <a:p>
            <a:pPr>
              <a:lnSpc>
                <a:spcPct val="80000"/>
              </a:lnSpc>
            </a:pPr>
            <a:r>
              <a:rPr lang="en-US" sz="1600" b="1"/>
              <a:t>c. 1820 CE: Birth of Reform movement in Germany</a:t>
            </a:r>
          </a:p>
          <a:p>
            <a:pPr>
              <a:lnSpc>
                <a:spcPct val="80000"/>
              </a:lnSpc>
            </a:pPr>
            <a:r>
              <a:rPr lang="en-US" sz="1600" b="1"/>
              <a:t>1897 CE:   First Zionist Congress in Basel, Switzerland</a:t>
            </a:r>
          </a:p>
          <a:p>
            <a:pPr>
              <a:lnSpc>
                <a:spcPct val="80000"/>
              </a:lnSpc>
            </a:pPr>
            <a:r>
              <a:rPr lang="en-US" sz="1600" b="1"/>
              <a:t>1941-45 CE: Holocaust</a:t>
            </a:r>
          </a:p>
          <a:p>
            <a:pPr>
              <a:lnSpc>
                <a:spcPct val="80000"/>
              </a:lnSpc>
            </a:pPr>
            <a:r>
              <a:rPr lang="en-US" sz="1600" b="1"/>
              <a:t>1948 CE: Foundation of State of Israel </a:t>
            </a:r>
          </a:p>
          <a:p>
            <a:pPr>
              <a:lnSpc>
                <a:spcPct val="80000"/>
              </a:lnSpc>
            </a:pP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30164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Hillel and Shammai 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Another time a Gentile came before Shammai.  He said to him,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I will convert on the condition that you teach me the entire Torah while I stand on one leg.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 He drove him away with the builder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cubit that was in his hand.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He came before Hillel.  He converted him.  He said to him,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That which is hateful to you, do not do to your fellow.  That is the entire Torah.  The rest is commentary.  Go and learn it.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7614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Juden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Circa 13.4 </a:t>
            </a:r>
            <a:r>
              <a:rPr lang="en-US" dirty="0" err="1" smtClean="0"/>
              <a:t>Millionen</a:t>
            </a:r>
            <a:r>
              <a:rPr lang="en-US" dirty="0" smtClean="0"/>
              <a:t> “Core Jews”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(11 </a:t>
            </a:r>
            <a:r>
              <a:rPr lang="en-US" dirty="0" err="1" smtClean="0"/>
              <a:t>Millionen</a:t>
            </a:r>
            <a:r>
              <a:rPr lang="en-US" dirty="0" smtClean="0"/>
              <a:t> in 1945) </a:t>
            </a:r>
          </a:p>
          <a:p>
            <a:r>
              <a:rPr lang="en-US" dirty="0" err="1" smtClean="0"/>
              <a:t>Wichtigste</a:t>
            </a:r>
            <a:r>
              <a:rPr lang="en-US" dirty="0" smtClean="0"/>
              <a:t> Centers:</a:t>
            </a:r>
          </a:p>
          <a:p>
            <a:pPr lvl="1"/>
            <a:r>
              <a:rPr lang="en-US" dirty="0" smtClean="0"/>
              <a:t>Israel: 5.8 (6.1?) </a:t>
            </a:r>
            <a:r>
              <a:rPr lang="en-US" dirty="0" err="1"/>
              <a:t>M</a:t>
            </a:r>
            <a:r>
              <a:rPr lang="en-US" dirty="0" err="1" smtClean="0"/>
              <a:t>illionen</a:t>
            </a:r>
            <a:r>
              <a:rPr lang="en-US" dirty="0" smtClean="0"/>
              <a:t> (75-80%)</a:t>
            </a:r>
          </a:p>
          <a:p>
            <a:pPr lvl="1"/>
            <a:r>
              <a:rPr lang="en-US" dirty="0" smtClean="0"/>
              <a:t>U.S.A.: 5.2 (6?) </a:t>
            </a:r>
            <a:r>
              <a:rPr lang="en-US" dirty="0" err="1"/>
              <a:t>M</a:t>
            </a:r>
            <a:r>
              <a:rPr lang="en-US" dirty="0" err="1" smtClean="0"/>
              <a:t>illionen</a:t>
            </a:r>
            <a:r>
              <a:rPr lang="en-US" dirty="0" smtClean="0"/>
              <a:t> (1.7%)</a:t>
            </a:r>
          </a:p>
          <a:p>
            <a:pPr lvl="1"/>
            <a:r>
              <a:rPr lang="en-US" dirty="0" smtClean="0"/>
              <a:t>France: 483,000</a:t>
            </a:r>
          </a:p>
          <a:p>
            <a:pPr lvl="1"/>
            <a:r>
              <a:rPr lang="en-US" dirty="0" smtClean="0"/>
              <a:t>Canada: 375,000</a:t>
            </a:r>
          </a:p>
          <a:p>
            <a:pPr lvl="1"/>
            <a:r>
              <a:rPr lang="en-US" dirty="0" smtClean="0"/>
              <a:t>U.K.: 292,000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1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Juden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Weiter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Russian Federation: 292,000</a:t>
            </a:r>
          </a:p>
          <a:p>
            <a:pPr lvl="1"/>
            <a:r>
              <a:rPr lang="en-US" dirty="0" err="1" smtClean="0"/>
              <a:t>Argentinien</a:t>
            </a:r>
            <a:r>
              <a:rPr lang="en-US" dirty="0" smtClean="0"/>
              <a:t>: 182,000</a:t>
            </a:r>
          </a:p>
          <a:p>
            <a:pPr lvl="1"/>
            <a:r>
              <a:rPr lang="en-US" dirty="0" smtClean="0"/>
              <a:t>Deutschland: 119,000 (200,000), .15%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Juden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in Israel </a:t>
            </a:r>
            <a:r>
              <a:rPr lang="en-US" dirty="0" err="1" smtClean="0"/>
              <a:t>oder</a:t>
            </a:r>
            <a:r>
              <a:rPr lang="en-US" dirty="0" smtClean="0"/>
              <a:t> N. </a:t>
            </a:r>
            <a:r>
              <a:rPr lang="en-US" dirty="0" err="1" smtClean="0"/>
              <a:t>Amerika</a:t>
            </a:r>
            <a:endParaRPr lang="en-US" dirty="0" smtClean="0"/>
          </a:p>
          <a:p>
            <a:r>
              <a:rPr lang="en-US" dirty="0" smtClean="0"/>
              <a:t>Circa 1.45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Juden</a:t>
            </a:r>
            <a:r>
              <a:rPr lang="en-US" dirty="0" smtClean="0"/>
              <a:t> in Europa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2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Wichtigste</a:t>
            </a:r>
            <a:r>
              <a:rPr lang="en-US" dirty="0" smtClean="0"/>
              <a:t> </a:t>
            </a:r>
            <a:r>
              <a:rPr lang="en-US" dirty="0" err="1" smtClean="0"/>
              <a:t>Jüdische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Tel Aviv: 2.9 </a:t>
            </a:r>
            <a:r>
              <a:rPr lang="en-US" dirty="0" err="1" smtClean="0"/>
              <a:t>Milionen</a:t>
            </a:r>
            <a:endParaRPr lang="en-US" dirty="0" smtClean="0"/>
          </a:p>
          <a:p>
            <a:r>
              <a:rPr lang="en-US" dirty="0" smtClean="0"/>
              <a:t>2. New York: 2.0</a:t>
            </a:r>
          </a:p>
          <a:p>
            <a:r>
              <a:rPr lang="en-US" dirty="0" smtClean="0"/>
              <a:t>3. Jerusalem: 700,000</a:t>
            </a:r>
          </a:p>
          <a:p>
            <a:r>
              <a:rPr lang="en-US" dirty="0" smtClean="0"/>
              <a:t>4. Los Angeles: 684,000</a:t>
            </a:r>
          </a:p>
          <a:p>
            <a:pPr marL="0" indent="0">
              <a:buNone/>
            </a:pPr>
            <a:r>
              <a:rPr lang="en-US" dirty="0" err="1" smtClean="0"/>
              <a:t>Auch</a:t>
            </a:r>
            <a:r>
              <a:rPr lang="en-US" dirty="0" smtClean="0"/>
              <a:t>:</a:t>
            </a:r>
          </a:p>
          <a:p>
            <a:r>
              <a:rPr lang="en-US" dirty="0" smtClean="0"/>
              <a:t>Paris: 284,000</a:t>
            </a:r>
          </a:p>
          <a:p>
            <a:r>
              <a:rPr lang="en-US" dirty="0" smtClean="0"/>
              <a:t>London 195,000</a:t>
            </a:r>
          </a:p>
          <a:p>
            <a:r>
              <a:rPr lang="en-US" dirty="0" smtClean="0"/>
              <a:t>Berlin: 11,000?, 30,000?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0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547</Words>
  <Application>Microsoft Macintosh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Einführung in das Judentum   </vt:lpstr>
      <vt:lpstr>PowerPoint Presentation</vt:lpstr>
      <vt:lpstr>PowerPoint Presentation</vt:lpstr>
      <vt:lpstr>PowerPoint Presentation</vt:lpstr>
      <vt:lpstr>Fourteen Key Dates in Jewish History</vt:lpstr>
      <vt:lpstr>Hillel and Shammai I</vt:lpstr>
      <vt:lpstr>Wie viele und wo sind die Juden?</vt:lpstr>
      <vt:lpstr>Wie viele und wo sind die Juden?</vt:lpstr>
      <vt:lpstr>Die Wichtigste Jüdische Städte</vt:lpstr>
      <vt:lpstr>Immer Gruppen/Strömungen…</vt:lpstr>
      <vt:lpstr>Die Bewegungen des 19. Jahrhunderts …und bis heute</vt:lpstr>
      <vt:lpstr>Bewegungen in Israel</vt:lpstr>
      <vt:lpstr>Rabbinic Periodization</vt:lpstr>
    </vt:vector>
  </TitlesOfParts>
  <Company>Theologische Fakultaet, Universitaet Greifswald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Stein Kokin</dc:creator>
  <cp:lastModifiedBy>Daniel Stein Kokin</cp:lastModifiedBy>
  <cp:revision>10</cp:revision>
  <dcterms:created xsi:type="dcterms:W3CDTF">2011-10-26T21:22:14Z</dcterms:created>
  <dcterms:modified xsi:type="dcterms:W3CDTF">2011-11-14T20:09:41Z</dcterms:modified>
</cp:coreProperties>
</file>